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74" r:id="rId2"/>
    <p:sldId id="275" r:id="rId3"/>
    <p:sldId id="276" r:id="rId4"/>
    <p:sldId id="277" r:id="rId5"/>
    <p:sldId id="278" r:id="rId6"/>
    <p:sldId id="279" r:id="rId7"/>
    <p:sldId id="264" r:id="rId8"/>
    <p:sldId id="265" r:id="rId9"/>
    <p:sldId id="312" r:id="rId10"/>
    <p:sldId id="313" r:id="rId11"/>
    <p:sldId id="314" r:id="rId12"/>
    <p:sldId id="315" r:id="rId13"/>
    <p:sldId id="280" r:id="rId14"/>
    <p:sldId id="281" r:id="rId15"/>
    <p:sldId id="261" r:id="rId16"/>
    <p:sldId id="282" r:id="rId17"/>
    <p:sldId id="283" r:id="rId18"/>
    <p:sldId id="259" r:id="rId19"/>
    <p:sldId id="260" r:id="rId20"/>
    <p:sldId id="262" r:id="rId21"/>
    <p:sldId id="263" r:id="rId22"/>
    <p:sldId id="270" r:id="rId23"/>
    <p:sldId id="268" r:id="rId24"/>
    <p:sldId id="269" r:id="rId25"/>
    <p:sldId id="327" r:id="rId26"/>
    <p:sldId id="326" r:id="rId27"/>
    <p:sldId id="272" r:id="rId28"/>
    <p:sldId id="286" r:id="rId29"/>
    <p:sldId id="287" r:id="rId30"/>
    <p:sldId id="288" r:id="rId31"/>
    <p:sldId id="289" r:id="rId32"/>
    <p:sldId id="296" r:id="rId33"/>
    <p:sldId id="284" r:id="rId34"/>
    <p:sldId id="324" r:id="rId35"/>
    <p:sldId id="325" r:id="rId36"/>
    <p:sldId id="290" r:id="rId37"/>
    <p:sldId id="291" r:id="rId38"/>
    <p:sldId id="292" r:id="rId39"/>
    <p:sldId id="293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16" r:id="rId48"/>
    <p:sldId id="266" r:id="rId49"/>
    <p:sldId id="267" r:id="rId50"/>
    <p:sldId id="295" r:id="rId51"/>
    <p:sldId id="273" r:id="rId52"/>
    <p:sldId id="328" r:id="rId53"/>
    <p:sldId id="329" r:id="rId54"/>
    <p:sldId id="330" r:id="rId55"/>
    <p:sldId id="341" r:id="rId56"/>
    <p:sldId id="342" r:id="rId57"/>
    <p:sldId id="343" r:id="rId58"/>
    <p:sldId id="294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8" r:id="rId70"/>
    <p:sldId id="309" r:id="rId71"/>
    <p:sldId id="310" r:id="rId72"/>
    <p:sldId id="311" r:id="rId73"/>
    <p:sldId id="285" r:id="rId74"/>
  </p:sldIdLst>
  <p:sldSz cx="6858000" cy="9144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9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1900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1">
                  <c:v>7.3</c:v>
                </c:pt>
              </c:numCache>
            </c:numRef>
          </c:val>
        </c:ser>
        <c:dLbls>
          <c:showVal val="1"/>
        </c:dLbls>
        <c:axId val="69444352"/>
        <c:axId val="69453312"/>
      </c:barChart>
      <c:catAx>
        <c:axId val="69444352"/>
        <c:scaling>
          <c:orientation val="minMax"/>
        </c:scaling>
        <c:axPos val="b"/>
        <c:numFmt formatCode="General" sourceLinked="1"/>
        <c:tickLblPos val="nextTo"/>
        <c:crossAx val="69453312"/>
        <c:crosses val="autoZero"/>
        <c:auto val="1"/>
        <c:lblAlgn val="ctr"/>
        <c:lblOffset val="100"/>
      </c:catAx>
      <c:valAx>
        <c:axId val="69453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Billions of Humans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94443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7701808107319931"/>
          <c:y val="2.7334868168976036E-2"/>
          <c:w val="0.71886669258935265"/>
          <c:h val="0.7856688533544773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Animal Agriculture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340000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Fracking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140</c:v>
                </c:pt>
              </c:numCache>
            </c:numRef>
          </c:val>
        </c:ser>
        <c:dLbls>
          <c:showVal val="1"/>
        </c:dLbls>
        <c:axId val="120198656"/>
        <c:axId val="120200192"/>
      </c:barChart>
      <c:catAx>
        <c:axId val="120198656"/>
        <c:scaling>
          <c:orientation val="minMax"/>
        </c:scaling>
        <c:axPos val="b"/>
        <c:numFmt formatCode="General" sourceLinked="1"/>
        <c:tickLblPos val="nextTo"/>
        <c:crossAx val="120200192"/>
        <c:crosses val="autoZero"/>
        <c:auto val="1"/>
        <c:lblAlgn val="ctr"/>
        <c:lblOffset val="100"/>
      </c:catAx>
      <c:valAx>
        <c:axId val="120200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Billions Gallons</a:t>
                </a:r>
                <a:r>
                  <a:rPr lang="en-US" sz="2800" baseline="0" dirty="0" smtClean="0"/>
                  <a:t>  Water Per Year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8.23045267489712E-3"/>
              <c:y val="8.5562557258031371E-2"/>
            </c:manualLayout>
          </c:layout>
        </c:title>
        <c:numFmt formatCode="General" sourceLinked="1"/>
        <c:tickLblPos val="nextTo"/>
        <c:crossAx val="120198656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633576358510743"/>
          <c:y val="0.92387101414497275"/>
          <c:w val="0.71608308220731653"/>
          <c:h val="6.3500731179260264E-2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Beef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Wheat or Corn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Soy Beans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axId val="120248576"/>
        <c:axId val="121896960"/>
      </c:barChart>
      <c:catAx>
        <c:axId val="120248576"/>
        <c:scaling>
          <c:orientation val="minMax"/>
        </c:scaling>
        <c:axPos val="b"/>
        <c:numFmt formatCode="General" sourceLinked="1"/>
        <c:tickLblPos val="nextTo"/>
        <c:crossAx val="121896960"/>
        <c:crosses val="autoZero"/>
        <c:auto val="1"/>
        <c:lblAlgn val="ctr"/>
        <c:lblOffset val="100"/>
      </c:catAx>
      <c:valAx>
        <c:axId val="121896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Units of Diesel or Gasoline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2024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583228022423124"/>
          <c:y val="0.87212798354946164"/>
          <c:w val="0.68002268234989494"/>
          <c:h val="0.1152437617747702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b="0"/>
            </a:pPr>
            <a:r>
              <a:rPr lang="en-US" sz="1800" b="0" dirty="0" smtClean="0"/>
              <a:t>Sources:  EPA website, US Food &amp; Agriculture Organization website  </a:t>
            </a:r>
            <a:endParaRPr lang="en-US" sz="1800" b="0" dirty="0"/>
          </a:p>
        </c:rich>
      </c:tx>
      <c:layout>
        <c:manualLayout>
          <c:xMode val="edge"/>
          <c:yMode val="edge"/>
          <c:x val="0.14993827160493844"/>
          <c:y val="3.7884764027306256E-2"/>
        </c:manualLayout>
      </c:layout>
    </c:title>
    <c:plotArea>
      <c:layout>
        <c:manualLayout>
          <c:layoutTarget val="inner"/>
          <c:xMode val="edge"/>
          <c:yMode val="edge"/>
          <c:x val="2.2633744855967246E-2"/>
          <c:y val="0.13459614775256903"/>
          <c:w val="0.8909465020576135"/>
          <c:h val="0.6847217011087686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C02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Methane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Nitrous Oxide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296</c:v>
                </c:pt>
              </c:numCache>
            </c:numRef>
          </c:val>
        </c:ser>
        <c:dLbls>
          <c:showVal val="1"/>
        </c:dLbls>
        <c:axId val="122381440"/>
        <c:axId val="122382976"/>
      </c:barChart>
      <c:catAx>
        <c:axId val="122381440"/>
        <c:scaling>
          <c:orientation val="minMax"/>
        </c:scaling>
        <c:axPos val="b"/>
        <c:numFmt formatCode="General" sourceLinked="1"/>
        <c:tickLblPos val="nextTo"/>
        <c:crossAx val="122382976"/>
        <c:crosses val="autoZero"/>
        <c:auto val="1"/>
        <c:lblAlgn val="ctr"/>
        <c:lblOffset val="100"/>
      </c:catAx>
      <c:valAx>
        <c:axId val="122382976"/>
        <c:scaling>
          <c:orientation val="minMax"/>
        </c:scaling>
        <c:delete val="1"/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General" sourceLinked="1"/>
        <c:tickLblPos val="nextTo"/>
        <c:crossAx val="1223814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ayout>
        <c:manualLayout>
          <c:xMode val="edge"/>
          <c:yMode val="edge"/>
          <c:x val="0.15905333592560247"/>
          <c:y val="0.84687147419792363"/>
          <c:w val="0.81563786008230454"/>
          <c:h val="0.1131390526621421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C02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Oil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Land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Val val="1"/>
        </c:dLbls>
        <c:axId val="122519936"/>
        <c:axId val="122521472"/>
      </c:barChart>
      <c:catAx>
        <c:axId val="122519936"/>
        <c:scaling>
          <c:orientation val="minMax"/>
        </c:scaling>
        <c:axPos val="b"/>
        <c:numFmt formatCode="General" sourceLinked="1"/>
        <c:tickLblPos val="nextTo"/>
        <c:crossAx val="122521472"/>
        <c:crosses val="autoZero"/>
        <c:auto val="1"/>
        <c:lblAlgn val="ctr"/>
        <c:lblOffset val="100"/>
      </c:catAx>
      <c:valAx>
        <c:axId val="122521472"/>
        <c:scaling>
          <c:orientation val="minMax"/>
        </c:scaling>
        <c:delete val="1"/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General" sourceLinked="1"/>
        <c:tickLblPos val="nextTo"/>
        <c:crossAx val="122519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834926294895E-2"/>
          <c:y val="0.84687147419792363"/>
          <c:w val="0.9"/>
          <c:h val="8.7882543310604688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6097440816594573E-2"/>
          <c:y val="0.4469319816035654"/>
          <c:w val="0.9078051183668131"/>
          <c:h val="0.3519082266615408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C02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Oil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Land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Val val="1"/>
        </c:dLbls>
        <c:axId val="122594432"/>
        <c:axId val="122595968"/>
      </c:barChart>
      <c:catAx>
        <c:axId val="122594432"/>
        <c:scaling>
          <c:orientation val="minMax"/>
        </c:scaling>
        <c:axPos val="b"/>
        <c:numFmt formatCode="General" sourceLinked="1"/>
        <c:tickLblPos val="nextTo"/>
        <c:crossAx val="122595968"/>
        <c:crosses val="autoZero"/>
        <c:auto val="1"/>
        <c:lblAlgn val="ctr"/>
        <c:lblOffset val="100"/>
      </c:catAx>
      <c:valAx>
        <c:axId val="122595968"/>
        <c:scaling>
          <c:orientation val="minMax"/>
        </c:scaling>
        <c:delete val="1"/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General" sourceLinked="1"/>
        <c:tickLblPos val="nextTo"/>
        <c:crossAx val="122594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834926294895E-2"/>
          <c:y val="0.84687147419792363"/>
          <c:w val="0.9"/>
          <c:h val="8.7882543310604688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Food Percentages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Sheet1!$A$2:$A$5</c:f>
              <c:strCache>
                <c:ptCount val="4"/>
                <c:pt idx="0">
                  <c:v>Vegetables</c:v>
                </c:pt>
                <c:pt idx="1">
                  <c:v>Grains</c:v>
                </c:pt>
                <c:pt idx="2">
                  <c:v>Protein</c:v>
                </c:pt>
                <c:pt idx="3">
                  <c:v>Fruit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Government Tells Us to Eat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Pos val="bestFit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Sugar, Oil, Salt</c:v>
                </c:pt>
                <c:pt idx="1">
                  <c:v>Protein: Meat, Nuts, Beans</c:v>
                </c:pt>
                <c:pt idx="2">
                  <c:v>Grains: Corn, Wheat, Oats</c:v>
                </c:pt>
                <c:pt idx="3">
                  <c:v>Vegetables and Fruits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30</c:v>
                </c:pt>
                <c:pt idx="3">
                  <c:v>58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Government Food  Subsidies</a:t>
            </a:r>
            <a:endParaRPr lang="en-US" dirty="0"/>
          </a:p>
        </c:rich>
      </c:tx>
      <c:layout>
        <c:manualLayout>
          <c:xMode val="edge"/>
          <c:yMode val="edge"/>
          <c:x val="0.14749467637300059"/>
          <c:y val="1.278976711210415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Pos val="bestFit"/>
            <c:showVal val="1"/>
          </c:dLbls>
          <c:cat>
            <c:strRef>
              <c:f>Sheet1!$A$2:$A$6</c:f>
              <c:strCache>
                <c:ptCount val="5"/>
                <c:pt idx="0">
                  <c:v>Sugar, Starch, Oil, Alcohol</c:v>
                </c:pt>
                <c:pt idx="1">
                  <c:v>Nuts and Beans</c:v>
                </c:pt>
                <c:pt idx="2">
                  <c:v>Grains:  Corn, Wheat, Oats</c:v>
                </c:pt>
                <c:pt idx="3">
                  <c:v>Vegetables and Fruits</c:v>
                </c:pt>
                <c:pt idx="4">
                  <c:v>Meat and Dairy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1.9000000000000001</c:v>
                </c:pt>
                <c:pt idx="2">
                  <c:v>13.2</c:v>
                </c:pt>
                <c:pt idx="3">
                  <c:v>0.37000000000000038</c:v>
                </c:pt>
                <c:pt idx="4">
                  <c:v>74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/>
      <c:txPr>
        <a:bodyPr/>
        <a:lstStyle/>
        <a:p>
          <a:pPr>
            <a:defRPr sz="179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56880042772432"/>
          <c:y val="0.16441813042600648"/>
          <c:w val="0.86431199572275275"/>
          <c:h val="0.7210284308554937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Beef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Pork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Turkey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Eggs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Chicken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Wheat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axId val="115970816"/>
        <c:axId val="115972352"/>
      </c:barChart>
      <c:catAx>
        <c:axId val="115970816"/>
        <c:scaling>
          <c:orientation val="minMax"/>
        </c:scaling>
        <c:axPos val="b"/>
        <c:numFmt formatCode="General" sourceLinked="1"/>
        <c:tickLblPos val="nextTo"/>
        <c:crossAx val="115972352"/>
        <c:crosses val="autoZero"/>
        <c:auto val="1"/>
        <c:lblAlgn val="ctr"/>
        <c:lblOffset val="100"/>
      </c:catAx>
      <c:valAx>
        <c:axId val="115972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Conversion Ratio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597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80752405949259"/>
          <c:y val="0.90832000807591351"/>
          <c:w val="0.79034363760085913"/>
          <c:h val="7.1167171411265898E-2"/>
        </c:manualLayout>
      </c:layout>
      <c:txPr>
        <a:bodyPr/>
        <a:lstStyle/>
        <a:p>
          <a:pPr>
            <a:defRPr sz="150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Corn, Barley,Oats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Soybeans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Wheat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Crops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Val val="1"/>
        </c:dLbls>
        <c:axId val="116025600"/>
        <c:axId val="116031488"/>
      </c:barChart>
      <c:catAx>
        <c:axId val="116025600"/>
        <c:scaling>
          <c:orientation val="minMax"/>
        </c:scaling>
        <c:axPos val="b"/>
        <c:numFmt formatCode="General" sourceLinked="1"/>
        <c:tickLblPos val="nextTo"/>
        <c:crossAx val="116031488"/>
        <c:crosses val="autoZero"/>
        <c:auto val="1"/>
        <c:lblAlgn val="ctr"/>
        <c:lblOffset val="100"/>
      </c:catAx>
      <c:valAx>
        <c:axId val="116031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 Crops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602560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Soybeans 356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Rice 265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Corn 211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Legumes 192 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Wheat 138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138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Milk 82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Eggs 78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Meat 45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Beef 20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axId val="117274880"/>
        <c:axId val="117280768"/>
      </c:barChart>
      <c:catAx>
        <c:axId val="117274880"/>
        <c:scaling>
          <c:orientation val="minMax"/>
        </c:scaling>
        <c:axPos val="b"/>
        <c:numFmt formatCode="General" sourceLinked="1"/>
        <c:tickLblPos val="nextTo"/>
        <c:crossAx val="117280768"/>
        <c:crosses val="autoZero"/>
        <c:auto val="1"/>
        <c:lblAlgn val="ctr"/>
        <c:lblOffset val="100"/>
      </c:catAx>
      <c:valAx>
        <c:axId val="117280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Pounds of Usable Protein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7274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Typical U.S. Diet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Plants + dairy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0.3300000000000004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100% Plants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0.16600000000000001</c:v>
                </c:pt>
              </c:numCache>
            </c:numRef>
          </c:val>
        </c:ser>
        <c:dLbls>
          <c:showVal val="1"/>
        </c:dLbls>
        <c:axId val="116046464"/>
        <c:axId val="89997696"/>
      </c:barChart>
      <c:catAx>
        <c:axId val="116046464"/>
        <c:scaling>
          <c:orientation val="minMax"/>
        </c:scaling>
        <c:axPos val="b"/>
        <c:numFmt formatCode="General" sourceLinked="1"/>
        <c:tickLblPos val="nextTo"/>
        <c:crossAx val="89997696"/>
        <c:crosses val="autoZero"/>
        <c:auto val="1"/>
        <c:lblAlgn val="ctr"/>
        <c:lblOffset val="100"/>
      </c:catAx>
      <c:valAx>
        <c:axId val="89997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Acres</a:t>
                </a:r>
                <a:r>
                  <a:rPr lang="en-US" sz="2800" baseline="0" dirty="0" smtClean="0"/>
                  <a:t>  of Land</a:t>
                </a:r>
                <a:endParaRPr lang="en-US" sz="2800" dirty="0"/>
              </a:p>
            </c:rich>
          </c:tx>
          <c:layout/>
        </c:title>
        <c:numFmt formatCode="General" sourceLinked="1"/>
        <c:tickLblPos val="nextTo"/>
        <c:crossAx val="1160464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568808528563558"/>
          <c:y val="0.15095654149000692"/>
          <c:w val="0.86431199572275241"/>
          <c:h val="0.721028430855493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Meat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Cheese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Tofu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Potatoes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Soy milk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Broccoli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dLbls>
          <c:showVal val="1"/>
        </c:dLbls>
        <c:axId val="115903104"/>
        <c:axId val="115921280"/>
      </c:barChart>
      <c:catAx>
        <c:axId val="115903104"/>
        <c:scaling>
          <c:orientation val="minMax"/>
        </c:scaling>
        <c:axPos val="b"/>
        <c:numFmt formatCode="General" sourceLinked="1"/>
        <c:tickLblPos val="nextTo"/>
        <c:crossAx val="115921280"/>
        <c:crosses val="autoZero"/>
        <c:auto val="1"/>
        <c:lblAlgn val="ctr"/>
        <c:lblOffset val="100"/>
      </c:catAx>
      <c:valAx>
        <c:axId val="115921280"/>
        <c:scaling>
          <c:orientation val="minMax"/>
        </c:scaling>
        <c:axPos val="l"/>
        <c:majorGridlines/>
        <c:numFmt formatCode="General" sourceLinked="1"/>
        <c:tickLblPos val="nextTo"/>
        <c:crossAx val="115903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80752405949259"/>
          <c:y val="0.90832000807591351"/>
          <c:w val="0.79034363760085935"/>
          <c:h val="7.1167171411265898E-2"/>
        </c:manualLayout>
      </c:layout>
      <c:txPr>
        <a:bodyPr/>
        <a:lstStyle/>
        <a:p>
          <a:pPr>
            <a:defRPr sz="150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One Gallon of Cow's Milk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axId val="117340800"/>
        <c:axId val="117346688"/>
      </c:barChart>
      <c:catAx>
        <c:axId val="117340800"/>
        <c:scaling>
          <c:orientation val="minMax"/>
        </c:scaling>
        <c:axPos val="b"/>
        <c:numFmt formatCode="General" sourceLinked="1"/>
        <c:tickLblPos val="nextTo"/>
        <c:crossAx val="117346688"/>
        <c:crosses val="autoZero"/>
        <c:auto val="1"/>
        <c:lblAlgn val="ctr"/>
        <c:lblOffset val="100"/>
      </c:catAx>
      <c:valAx>
        <c:axId val="117346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Gallons</a:t>
                </a:r>
                <a:r>
                  <a:rPr lang="en-US" sz="2800" baseline="0" dirty="0" smtClean="0"/>
                  <a:t> of Water </a:t>
                </a:r>
                <a:endParaRPr lang="en-US" sz="2800" dirty="0"/>
              </a:p>
            </c:rich>
          </c:tx>
          <c:layout/>
        </c:title>
        <c:numFmt formatCode="General" sourceLinked="1"/>
        <c:tickLblPos val="nextTo"/>
        <c:crossAx val="11734080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2363565665402925"/>
          <c:y val="0.85862503165350768"/>
          <c:w val="0.33585625870840397"/>
          <c:h val="0.12874671367073201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Typical U.S. Diet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Plants + dairy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100% Plants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300</c:v>
                </c:pt>
              </c:numCache>
            </c:numRef>
          </c:val>
        </c:ser>
        <c:dLbls>
          <c:showVal val="1"/>
        </c:dLbls>
        <c:axId val="119361536"/>
        <c:axId val="119363072"/>
      </c:barChart>
      <c:catAx>
        <c:axId val="119361536"/>
        <c:scaling>
          <c:orientation val="minMax"/>
        </c:scaling>
        <c:axPos val="b"/>
        <c:numFmt formatCode="General" sourceLinked="1"/>
        <c:tickLblPos val="nextTo"/>
        <c:crossAx val="119363072"/>
        <c:crosses val="autoZero"/>
        <c:auto val="1"/>
        <c:lblAlgn val="ctr"/>
        <c:lblOffset val="100"/>
      </c:catAx>
      <c:valAx>
        <c:axId val="119363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Gallons</a:t>
                </a:r>
                <a:r>
                  <a:rPr lang="en-US" sz="2800" baseline="0" dirty="0" smtClean="0"/>
                  <a:t> of Water Per Day</a:t>
                </a:r>
                <a:endParaRPr lang="en-US" sz="2800" dirty="0"/>
              </a:p>
            </c:rich>
          </c:tx>
          <c:layout/>
        </c:title>
        <c:numFmt formatCode="General" sourceLinked="1"/>
        <c:tickLblPos val="nextTo"/>
        <c:crossAx val="1193615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Fracking Water Usage per Year</c:v>
                </c:pt>
              </c:strCache>
            </c:strRef>
          </c:tx>
          <c:dLbls>
            <c:dLblPos val="outEnd"/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140</c:v>
                </c:pt>
              </c:numCache>
            </c:numRef>
          </c:val>
        </c:ser>
        <c:dLbls>
          <c:showVal val="1"/>
        </c:dLbls>
        <c:axId val="119464320"/>
        <c:axId val="119465856"/>
      </c:barChart>
      <c:catAx>
        <c:axId val="119464320"/>
        <c:scaling>
          <c:orientation val="minMax"/>
        </c:scaling>
        <c:axPos val="b"/>
        <c:numFmt formatCode="General" sourceLinked="1"/>
        <c:tickLblPos val="nextTo"/>
        <c:crossAx val="119465856"/>
        <c:crosses val="autoZero"/>
        <c:auto val="1"/>
        <c:lblAlgn val="ctr"/>
        <c:lblOffset val="100"/>
      </c:catAx>
      <c:valAx>
        <c:axId val="119465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Billions Gallons</a:t>
                </a:r>
                <a:r>
                  <a:rPr lang="en-US" sz="2800" baseline="0" dirty="0" smtClean="0"/>
                  <a:t> per Per Year </a:t>
                </a:r>
                <a:endParaRPr lang="en-US" sz="2800" dirty="0"/>
              </a:p>
            </c:rich>
          </c:tx>
          <c:layout/>
        </c:title>
        <c:numFmt formatCode="General" sourceLinked="1"/>
        <c:tickLblPos val="nextTo"/>
        <c:crossAx val="11946432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0090308155925044"/>
          <c:y val="0.84599677697773068"/>
          <c:w val="0.69037490684034852"/>
          <c:h val="0.14137496834650068"/>
        </c:manualLayout>
      </c:layout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0.52469</cdr:x>
      <cdr:y>0.84846</cdr:y>
    </cdr:from>
    <cdr:to>
      <cdr:x>0.67284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8500" y="5867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0.29012</cdr:x>
      <cdr:y>0.25257</cdr:y>
    </cdr:from>
    <cdr:to>
      <cdr:x>0.57407</cdr:x>
      <cdr:y>0.54301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0700" y="1524000"/>
          <a:ext cx="1752600" cy="175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0.42593</cdr:x>
      <cdr:y>0.4041</cdr:y>
    </cdr:from>
    <cdr:to>
      <cdr:x>0.57407</cdr:x>
      <cdr:y>0.55564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8900" y="2438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0.40123</cdr:x>
      <cdr:y>0.34096</cdr:y>
    </cdr:from>
    <cdr:to>
      <cdr:x>0.59877</cdr:x>
      <cdr:y>0.51776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76500" y="2057400"/>
          <a:ext cx="1219200" cy="10668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C00000"/>
              </a:solidFill>
            </a:rPr>
            <a:t>140 </a:t>
          </a:r>
          <a:r>
            <a:rPr lang="en-US" sz="2000" b="1" i="1" dirty="0" smtClean="0">
              <a:solidFill>
                <a:srgbClr val="C00000"/>
              </a:solidFill>
            </a:rPr>
            <a:t>Billion</a:t>
          </a:r>
          <a:r>
            <a:rPr lang="en-US" sz="2000" b="1" dirty="0" smtClean="0">
              <a:solidFill>
                <a:srgbClr val="C00000"/>
              </a:solidFill>
            </a:rPr>
            <a:t> </a:t>
          </a:r>
        </a:p>
        <a:p xmlns:a="http://schemas.openxmlformats.org/drawingml/2006/main">
          <a:r>
            <a:rPr lang="en-US" sz="2000" b="1" dirty="0" smtClean="0">
              <a:solidFill>
                <a:srgbClr val="C00000"/>
              </a:solidFill>
            </a:rPr>
            <a:t>Gallons</a:t>
          </a:r>
        </a:p>
        <a:p xmlns:a="http://schemas.openxmlformats.org/drawingml/2006/main">
          <a:r>
            <a:rPr lang="en-US" sz="2000" b="1" dirty="0" smtClean="0">
              <a:solidFill>
                <a:srgbClr val="C00000"/>
              </a:solidFill>
            </a:rPr>
            <a:t> per Year</a:t>
          </a:r>
          <a:endParaRPr lang="en-US" sz="2000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0.58642</cdr:x>
      <cdr:y>0.23994</cdr:y>
    </cdr:from>
    <cdr:to>
      <cdr:x>0.9321</cdr:x>
      <cdr:y>0.60616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9500" y="1447800"/>
          <a:ext cx="2133600" cy="220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0.6358</cdr:x>
      <cdr:y>0.21468</cdr:y>
    </cdr:from>
    <cdr:to>
      <cdr:x>0.87037</cdr:x>
      <cdr:y>0.50513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4300" y="1295400"/>
          <a:ext cx="1447800" cy="175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0.64815</cdr:x>
      <cdr:y>0.22731</cdr:y>
    </cdr:from>
    <cdr:to>
      <cdr:x>0.94444</cdr:x>
      <cdr:y>0.4925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00500" y="1371600"/>
          <a:ext cx="1828800" cy="16002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ln w="9525">
                <a:solidFill>
                  <a:schemeClr val="tx1"/>
                </a:solidFill>
              </a:ln>
              <a:solidFill>
                <a:srgbClr val="C00000"/>
              </a:solidFill>
            </a:rPr>
            <a:t>340,000 Billion</a:t>
          </a:r>
        </a:p>
        <a:p xmlns:a="http://schemas.openxmlformats.org/drawingml/2006/main">
          <a:r>
            <a:rPr lang="en-US" sz="2000" dirty="0" smtClean="0">
              <a:ln w="9525">
                <a:solidFill>
                  <a:schemeClr val="tx1"/>
                </a:solidFill>
              </a:ln>
              <a:solidFill>
                <a:srgbClr val="C00000"/>
              </a:solidFill>
            </a:rPr>
            <a:t> Gallons of </a:t>
          </a:r>
        </a:p>
        <a:p xmlns:a="http://schemas.openxmlformats.org/drawingml/2006/main">
          <a:r>
            <a:rPr lang="en-US" sz="2000" dirty="0" smtClean="0">
              <a:ln w="9525">
                <a:solidFill>
                  <a:schemeClr val="tx1"/>
                </a:solidFill>
              </a:ln>
              <a:solidFill>
                <a:srgbClr val="C00000"/>
              </a:solidFill>
            </a:rPr>
            <a:t>Water</a:t>
          </a:r>
          <a:r>
            <a:rPr lang="en-US" sz="2000" dirty="0">
              <a:ln w="9525">
                <a:solidFill>
                  <a:schemeClr val="tx1"/>
                </a:solidFill>
              </a:ln>
              <a:solidFill>
                <a:srgbClr val="C00000"/>
              </a:solidFill>
            </a:rPr>
            <a:t> </a:t>
          </a:r>
          <a:r>
            <a:rPr lang="en-US" sz="2000" dirty="0" smtClean="0">
              <a:ln w="9525">
                <a:solidFill>
                  <a:schemeClr val="tx1"/>
                </a:solidFill>
              </a:ln>
              <a:solidFill>
                <a:srgbClr val="C00000"/>
              </a:solidFill>
            </a:rPr>
            <a:t>per Year </a:t>
          </a:r>
        </a:p>
        <a:p xmlns:a="http://schemas.openxmlformats.org/drawingml/2006/main">
          <a:r>
            <a:rPr lang="en-US" sz="2000" dirty="0" smtClean="0">
              <a:ln w="9525">
                <a:solidFill>
                  <a:schemeClr val="tx1"/>
                </a:solidFill>
              </a:ln>
              <a:solidFill>
                <a:srgbClr val="C00000"/>
              </a:solidFill>
            </a:rPr>
            <a:t>For Animal</a:t>
          </a:r>
        </a:p>
        <a:p xmlns:a="http://schemas.openxmlformats.org/drawingml/2006/main">
          <a:r>
            <a:rPr lang="en-US" sz="2000" dirty="0" smtClean="0">
              <a:ln w="9525">
                <a:solidFill>
                  <a:schemeClr val="tx1"/>
                </a:solidFill>
              </a:ln>
              <a:solidFill>
                <a:srgbClr val="C00000"/>
              </a:solidFill>
            </a:rPr>
            <a:t>Agriculture</a:t>
          </a:r>
          <a:endParaRPr lang="en-US" sz="2000" dirty="0">
            <a:ln w="9525">
              <a:solidFill>
                <a:schemeClr val="tx1"/>
              </a:solidFill>
            </a:ln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F4DE7-CDF7-4BA7-A9F4-054E4A57D354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514350"/>
            <a:ext cx="1930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E0316-DF82-4E0B-AAD9-94DD1CAAAF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8B4E-F4EB-44C7-8B25-0B460B568BD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0316-DF82-4E0B-AAD9-94DD1CAAAF0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Acres of Land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0316-DF82-4E0B-AAD9-94DD1CAAAF0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0316-DF82-4E0B-AAD9-94DD1CAAAF0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Acres of Land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0316-DF82-4E0B-AAD9-94DD1CAAAF0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0316-DF82-4E0B-AAD9-94DD1CAAAF0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Acres of Land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0316-DF82-4E0B-AAD9-94DD1CAAAF0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D0B2-06DB-4629-B5B5-30AD4E3AA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0A52-0738-49E9-8898-BF8B3D3EEE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ahimsaacr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aldridgesandy@gmail.com" TargetMode="External"/><Relationship Id="rId4" Type="http://schemas.openxmlformats.org/officeDocument/2006/relationships/hyperlink" Target="mailto:lugenbehld@lanecc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181600"/>
            <a:ext cx="4114800" cy="400110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   Ahimsa Acres Educational Center</a:t>
            </a:r>
            <a:endParaRPr lang="en-US" dirty="0"/>
          </a:p>
        </p:txBody>
      </p:sp>
      <p:pic>
        <p:nvPicPr>
          <p:cNvPr id="4" name="Content Placeholder 3" descr="Lotus on water#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>
          <a:xfrm>
            <a:off x="1447800" y="711203"/>
            <a:ext cx="4191000" cy="4183380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447800" y="5994405"/>
            <a:ext cx="4267200" cy="223520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4900" dirty="0" smtClean="0"/>
              <a:t>Presents</a:t>
            </a:r>
          </a:p>
          <a:p>
            <a:pPr algn="ctr"/>
            <a:r>
              <a:rPr lang="en-US" sz="9600" b="1" dirty="0" smtClean="0"/>
              <a:t>Voluntary Simplicity, Personal Food Choices,  and The Environment</a:t>
            </a:r>
          </a:p>
          <a:p>
            <a:pPr algn="ctr"/>
            <a:endParaRPr lang="en-US" sz="9600" b="1" dirty="0" smtClean="0"/>
          </a:p>
          <a:p>
            <a:pPr algn="ctr"/>
            <a:r>
              <a:rPr lang="en-US" sz="4900" dirty="0" smtClean="0"/>
              <a:t>With</a:t>
            </a:r>
          </a:p>
          <a:p>
            <a:pPr algn="ctr"/>
            <a:r>
              <a:rPr lang="en-US" sz="6400" dirty="0" smtClean="0"/>
              <a:t>Dale Lugenbehl and Sandy  Lugenbehl</a:t>
            </a:r>
            <a:endParaRPr lang="en-US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47138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It Possible for Everyone on Earth to Consume at the Same Level that U.S. Citizens Do???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b="1" dirty="0" smtClean="0"/>
              <a:t>Yes, it is possible BUT…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6172200" cy="2235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Number of Earths Required to Provide Resources If Everyone Lived Like People In U.S.</a:t>
            </a:r>
            <a:endParaRPr lang="en-US" sz="3200" b="1" dirty="0"/>
          </a:p>
        </p:txBody>
      </p:sp>
      <p:pic>
        <p:nvPicPr>
          <p:cNvPr id="7" name="Content Placeholder 3" descr="600px-Earth_from_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" y="2819400"/>
            <a:ext cx="1714500" cy="1828800"/>
          </a:xfrm>
          <a:prstGeom prst="rect">
            <a:avLst/>
          </a:prstGeom>
        </p:spPr>
      </p:pic>
      <p:pic>
        <p:nvPicPr>
          <p:cNvPr id="10" name="Content Placeholder 3" descr="600px-Earth_from_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19400"/>
            <a:ext cx="1714500" cy="1828800"/>
          </a:xfrm>
          <a:prstGeom prst="rect">
            <a:avLst/>
          </a:prstGeom>
        </p:spPr>
      </p:pic>
      <p:pic>
        <p:nvPicPr>
          <p:cNvPr id="11" name="Content Placeholder 3" descr="600px-Earth_from_Sp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953000"/>
            <a:ext cx="1714500" cy="1752600"/>
          </a:xfrm>
          <a:prstGeom prst="rect">
            <a:avLst/>
          </a:prstGeom>
        </p:spPr>
      </p:pic>
      <p:pic>
        <p:nvPicPr>
          <p:cNvPr id="12" name="Content Placeholder 3" descr="600px-Earth_from_Sp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553200"/>
            <a:ext cx="1714500" cy="175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1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Our Present Day Earth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1" y="4876802"/>
            <a:ext cx="247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</a:t>
            </a:r>
            <a:r>
              <a:rPr lang="en-US" b="1" i="1" dirty="0" smtClean="0"/>
              <a:t>More</a:t>
            </a:r>
            <a:r>
              <a:rPr lang="en-US" b="1" dirty="0" smtClean="0"/>
              <a:t> Earths Needed</a:t>
            </a:r>
          </a:p>
          <a:p>
            <a:r>
              <a:rPr lang="en-US" b="1" dirty="0" smtClean="0"/>
              <a:t>To Provide Resources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336811"/>
            <a:ext cx="6172200" cy="603461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3,200 F = 	Temperature required to make new glass from limestone, soda ash, and silica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2,800 F = Temperature required to make recycled glass into new glass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212 F    = 	Temperature required to wash out a bottle for re-use as a bottle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0     F     = 	Temperature required if the bottle is not used in the first place</a:t>
            </a:r>
          </a:p>
          <a:p>
            <a:pPr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400" dirty="0" smtClean="0"/>
              <a:t>Source:  </a:t>
            </a:r>
            <a:r>
              <a:rPr lang="en-US" sz="1400" i="1" dirty="0" smtClean="0"/>
              <a:t>Lane County Master Recycler Training Manual</a:t>
            </a:r>
            <a:r>
              <a:rPr lang="en-US" sz="1400" dirty="0" smtClean="0"/>
              <a:t>, page II-9.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and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every </a:t>
            </a:r>
            <a:r>
              <a:rPr lang="en-US" u="sng" dirty="0" smtClean="0">
                <a:solidFill>
                  <a:schemeClr val="tx2"/>
                </a:solidFill>
              </a:rPr>
              <a:t>100 pounds of product </a:t>
            </a:r>
            <a:r>
              <a:rPr lang="en-US" dirty="0" smtClean="0">
                <a:solidFill>
                  <a:schemeClr val="tx2"/>
                </a:solidFill>
              </a:rPr>
              <a:t>sitting on a shelf in a retail store… 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3,200 pounds of waste </a:t>
            </a:r>
            <a:r>
              <a:rPr lang="en-US" dirty="0" smtClean="0">
                <a:solidFill>
                  <a:schemeClr val="tx2"/>
                </a:solidFill>
              </a:rPr>
              <a:t>has been created </a:t>
            </a:r>
            <a:r>
              <a:rPr lang="en-US" i="1" dirty="0" smtClean="0">
                <a:solidFill>
                  <a:schemeClr val="tx2"/>
                </a:solidFill>
              </a:rPr>
              <a:t>before</a:t>
            </a:r>
            <a:r>
              <a:rPr lang="en-US" dirty="0" smtClean="0">
                <a:solidFill>
                  <a:schemeClr val="tx2"/>
                </a:solidFill>
              </a:rPr>
              <a:t> the product arrives in the store…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This is the result of a chain of events that begins with resource extraction, refining, manufacture, packaging, and shipping…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 how much is accomplished if I recycle the ½ pound of cardboard the product came in???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Personal Food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Americans spend more than a trillion dollars ($1,000,000,000,000) a year on food.</a:t>
            </a:r>
          </a:p>
          <a:p>
            <a:pPr>
              <a:buNone/>
            </a:pPr>
            <a:r>
              <a:rPr lang="en-US" sz="2800" dirty="0" smtClean="0"/>
              <a:t>This amount is more than double what is spent on all U.S. military expenses in a year.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Note:      a million = a thousand thousands</a:t>
            </a:r>
          </a:p>
          <a:p>
            <a:pPr lvl="2">
              <a:buNone/>
            </a:pPr>
            <a:r>
              <a:rPr lang="en-US" sz="1800" dirty="0" smtClean="0"/>
              <a:t>a billion  = a thousand millions</a:t>
            </a:r>
          </a:p>
          <a:p>
            <a:pPr lvl="2">
              <a:buNone/>
            </a:pPr>
            <a:r>
              <a:rPr lang="en-US" sz="1800" dirty="0" smtClean="0"/>
              <a:t>a trillion = a thousand billions</a:t>
            </a:r>
          </a:p>
          <a:p>
            <a:pPr lvl="2">
              <a:buNone/>
            </a:pPr>
            <a:endParaRPr lang="en-US" sz="2000" dirty="0"/>
          </a:p>
          <a:p>
            <a:pPr>
              <a:buNone/>
            </a:pPr>
            <a:r>
              <a:rPr lang="en-US" sz="1400" dirty="0" smtClean="0"/>
              <a:t>Source:  </a:t>
            </a:r>
            <a:r>
              <a:rPr lang="en-US" sz="1400" i="1" dirty="0" smtClean="0"/>
              <a:t>The Way We Eat</a:t>
            </a:r>
            <a:r>
              <a:rPr lang="en-US" sz="1400" dirty="0" smtClean="0"/>
              <a:t>, by Peter Singer and Jim Mason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Food Choices Impacting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Plant based diet</a:t>
            </a:r>
          </a:p>
          <a:p>
            <a:endParaRPr lang="en-US" dirty="0" smtClean="0"/>
          </a:p>
          <a:p>
            <a:r>
              <a:rPr lang="en-US" dirty="0" smtClean="0"/>
              <a:t>Bioregional Foods</a:t>
            </a:r>
          </a:p>
          <a:p>
            <a:endParaRPr lang="en-US" dirty="0" smtClean="0"/>
          </a:p>
          <a:p>
            <a:r>
              <a:rPr lang="en-US" dirty="0" smtClean="0"/>
              <a:t>Whole Foods</a:t>
            </a:r>
          </a:p>
          <a:p>
            <a:endParaRPr lang="en-US" dirty="0" smtClean="0"/>
          </a:p>
          <a:p>
            <a:r>
              <a:rPr lang="en-US" dirty="0" smtClean="0"/>
              <a:t>Minimal Packaging</a:t>
            </a:r>
          </a:p>
          <a:p>
            <a:endParaRPr lang="en-US" dirty="0" smtClean="0"/>
          </a:p>
          <a:p>
            <a:r>
              <a:rPr lang="en-US" dirty="0" smtClean="0"/>
              <a:t>Organic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Steak vs Spaghetti Lunch:</a:t>
            </a:r>
            <a:br>
              <a:rPr lang="en-US" dirty="0" smtClean="0"/>
            </a:br>
            <a:r>
              <a:rPr lang="en-US" dirty="0" smtClean="0"/>
              <a:t>One Half Pound of Food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Steak</a:t>
            </a:r>
          </a:p>
          <a:p>
            <a:endParaRPr lang="en-US" dirty="0" smtClean="0"/>
          </a:p>
          <a:p>
            <a:r>
              <a:rPr lang="en-US" dirty="0" smtClean="0"/>
              <a:t>6-8 pounds of wheat</a:t>
            </a:r>
          </a:p>
          <a:p>
            <a:r>
              <a:rPr lang="en-US" dirty="0" smtClean="0"/>
              <a:t>1,200 to 2,500 gallons of water</a:t>
            </a:r>
          </a:p>
          <a:p>
            <a:r>
              <a:rPr lang="en-US" dirty="0" smtClean="0"/>
              <a:t>75 units of fossil fuel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Spaghetti</a:t>
            </a:r>
          </a:p>
          <a:p>
            <a:endParaRPr lang="en-US" dirty="0" smtClean="0"/>
          </a:p>
          <a:p>
            <a:r>
              <a:rPr lang="en-US" dirty="0" smtClean="0"/>
              <a:t>¼ pounds of wheat</a:t>
            </a:r>
          </a:p>
          <a:p>
            <a:r>
              <a:rPr lang="en-US" dirty="0" smtClean="0"/>
              <a:t>5 gallons water</a:t>
            </a:r>
          </a:p>
          <a:p>
            <a:r>
              <a:rPr lang="en-US" dirty="0" smtClean="0"/>
              <a:t>1 unit of fossil fuel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Ratios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6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3454403"/>
            <a:ext cx="2628900" cy="15183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Conversion Ratios</a:t>
            </a:r>
            <a:r>
              <a:rPr lang="en-US" dirty="0" smtClean="0"/>
              <a:t>: </a:t>
            </a:r>
            <a:r>
              <a:rPr lang="en-US" sz="1400" dirty="0"/>
              <a:t>Pounds of grain and </a:t>
            </a:r>
            <a:r>
              <a:rPr lang="en-US" sz="1400" dirty="0" smtClean="0"/>
              <a:t>soy </a:t>
            </a:r>
            <a:r>
              <a:rPr lang="en-US" sz="1400" dirty="0"/>
              <a:t>fed to get one pound of meat, poultry, or </a:t>
            </a:r>
            <a:r>
              <a:rPr lang="en-US" sz="1400" dirty="0" smtClean="0"/>
              <a:t>eggs</a:t>
            </a:r>
            <a:r>
              <a:rPr lang="en-US" sz="1400" dirty="0"/>
              <a:t>.</a:t>
            </a:r>
            <a:r>
              <a:rPr lang="en-US" dirty="0"/>
              <a:t>  </a:t>
            </a:r>
            <a:r>
              <a:rPr lang="en-US" sz="1200" dirty="0"/>
              <a:t>[Source:  USDA, Economic Research Service]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 of U.S Food Crops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2743200"/>
            <a:ext cx="1905000" cy="11387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of U.S Food Crops  Fed to Animals </a:t>
            </a:r>
            <a:r>
              <a:rPr lang="en-US" sz="1400" dirty="0" smtClean="0"/>
              <a:t>(Source:  </a:t>
            </a:r>
            <a:r>
              <a:rPr lang="en-US" sz="1400" i="1" dirty="0" smtClean="0"/>
              <a:t>Diet For A Small Planet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Dale and Sandy…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live in Cottage Grove on 8 acres</a:t>
            </a:r>
          </a:p>
          <a:p>
            <a:r>
              <a:rPr lang="en-US" dirty="0" smtClean="0"/>
              <a:t>Built our own home</a:t>
            </a:r>
          </a:p>
          <a:p>
            <a:r>
              <a:rPr lang="en-US" dirty="0" smtClean="0"/>
              <a:t>Grow much of our food</a:t>
            </a:r>
          </a:p>
          <a:p>
            <a:r>
              <a:rPr lang="en-US" dirty="0" smtClean="0"/>
              <a:t>Retired in our 40’s after working part time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didn’t win the lottery</a:t>
            </a:r>
          </a:p>
          <a:p>
            <a:r>
              <a:rPr lang="en-US" dirty="0" smtClean="0"/>
              <a:t>We didn’t come into an inheritance</a:t>
            </a:r>
          </a:p>
          <a:p>
            <a:r>
              <a:rPr lang="en-US" dirty="0" smtClean="0"/>
              <a:t>But we have consistently chosen to consume at a lower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Per-Acre Yields of Usable Protein From Different Food Sources </a:t>
            </a:r>
            <a:r>
              <a:rPr lang="en-US" sz="1600" dirty="0" smtClean="0"/>
              <a:t>(USDA)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Needed to Produce Food for One Person on a Continuing Basis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Gallons of Water Needed to Produce One Pound of Edible Food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6019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3505200"/>
            <a:ext cx="2628900" cy="1261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</a:t>
            </a:r>
            <a:r>
              <a:rPr lang="en-US" sz="1600" dirty="0" smtClean="0"/>
              <a:t>:  Figure for meat is an average for all kinds of </a:t>
            </a:r>
            <a:r>
              <a:rPr lang="en-US" dirty="0" smtClean="0"/>
              <a:t>meat.  </a:t>
            </a:r>
            <a:r>
              <a:rPr lang="en-US" sz="1200" dirty="0"/>
              <a:t>[Source:  </a:t>
            </a:r>
            <a:r>
              <a:rPr lang="en-US" sz="1200" i="1" dirty="0" smtClean="0"/>
              <a:t>The Restore-Our-Planet Diet</a:t>
            </a:r>
            <a:r>
              <a:rPr lang="en-US" sz="1200" dirty="0" smtClean="0"/>
              <a:t>, by Patricia Tallman, 2015]</a:t>
            </a:r>
            <a:endParaRPr lang="en-US" sz="12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1529834" y="495883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Gallons of Water Per Pound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Cow’s Milk…?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Needed Per Day to Produce Food for One Person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Hydraulic fracturing (fracking) for natural gas  in the U.S. uses a </a:t>
            </a:r>
            <a:r>
              <a:rPr lang="en-US" sz="3600" i="1" dirty="0" smtClean="0"/>
              <a:t>HUGE</a:t>
            </a:r>
            <a:r>
              <a:rPr lang="en-US" sz="3600" dirty="0" smtClean="0"/>
              <a:t> amount of water…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fracking is very bad but animal agriculture…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Fossil Fuel Needed to Produce Protein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in Perspective…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take 5 showers a week and</a:t>
            </a:r>
          </a:p>
          <a:p>
            <a:r>
              <a:rPr lang="en-US" dirty="0" smtClean="0"/>
              <a:t>Each shower is 5 minutes and</a:t>
            </a:r>
          </a:p>
          <a:p>
            <a:r>
              <a:rPr lang="en-US" dirty="0" smtClean="0"/>
              <a:t>Your flow rate is 4 gallons/minute</a:t>
            </a:r>
          </a:p>
          <a:p>
            <a:r>
              <a:rPr lang="en-US" dirty="0" smtClean="0"/>
              <a:t>You will use 2,500 gallons of water in 6 months</a:t>
            </a:r>
          </a:p>
          <a:p>
            <a:endParaRPr lang="en-US" dirty="0" smtClean="0"/>
          </a:p>
          <a:p>
            <a:r>
              <a:rPr lang="en-US" dirty="0" smtClean="0"/>
              <a:t>So you could save 2,500 gallons of water by not showering for 6 months or…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you could…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Not eat a </a:t>
            </a:r>
            <a:r>
              <a:rPr lang="en-US" sz="4400" i="1" dirty="0" smtClean="0"/>
              <a:t>single pound </a:t>
            </a:r>
            <a:r>
              <a:rPr lang="en-US" sz="4400" dirty="0" smtClean="0"/>
              <a:t>of beef and save the same 2,500 gallons of water.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Focus:  Working On Environmental Issues At The Personal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personal consumption is THE most important thing we can do to address the problem of climate change and environmental destruction.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Manure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Animal waste in the U.S. amounts to over 2.0 billion tons annually, equivalent to the waste of 2 billion people (7 times the U.S. population)…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And none of these animals are using toilets or sewage treatment systems; they just go on the ground</a:t>
            </a:r>
            <a:r>
              <a:rPr lang="en-US" dirty="0" smtClean="0"/>
              <a:t>.  </a:t>
            </a:r>
            <a:r>
              <a:rPr lang="en-US" sz="1600" dirty="0" smtClean="0"/>
              <a:t>(</a:t>
            </a:r>
            <a:r>
              <a:rPr lang="en-US" sz="1600" i="1" dirty="0" smtClean="0"/>
              <a:t>Environmental Science and Technology</a:t>
            </a:r>
            <a:r>
              <a:rPr lang="en-US" sz="1600" dirty="0" smtClean="0"/>
              <a:t>, Vol. 4, No 12, 1970, p. 1098.  Reprinted in </a:t>
            </a:r>
            <a:r>
              <a:rPr lang="en-US" sz="1600" i="1" dirty="0" smtClean="0"/>
              <a:t>Small Planet</a:t>
            </a:r>
            <a:r>
              <a:rPr lang="en-US" sz="1600" dirty="0" smtClean="0"/>
              <a:t>, p. 21)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Concentration of 10,000 to 300,000 animals in one feed lot produces more fertilizer than surrounding farmland can use, and it's not economical to transport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endParaRPr lang="en-US" dirty="0" smtClean="0"/>
          </a:p>
          <a:p>
            <a:r>
              <a:rPr lang="en-US" b="1" u="sng" dirty="0" smtClean="0"/>
              <a:t>Result:</a:t>
            </a:r>
            <a:r>
              <a:rPr lang="en-US" b="1" dirty="0" smtClean="0"/>
              <a:t>	 Most of the sewage ends up in </a:t>
            </a:r>
            <a:r>
              <a:rPr lang="en-US" b="1" i="1" dirty="0" smtClean="0"/>
              <a:t>the water systems we depend on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The contribution of livestock to water pollution is more than </a:t>
            </a:r>
            <a:r>
              <a:rPr lang="en-US" b="1" u="sng" dirty="0" smtClean="0"/>
              <a:t>10 times</a:t>
            </a:r>
            <a:r>
              <a:rPr lang="en-US" b="1" dirty="0" smtClean="0"/>
              <a:t> that of </a:t>
            </a:r>
            <a:r>
              <a:rPr lang="en-US" b="1" u="sng" dirty="0" smtClean="0"/>
              <a:t>people</a:t>
            </a:r>
            <a:r>
              <a:rPr lang="en-US" b="1" dirty="0" smtClean="0"/>
              <a:t> and more than </a:t>
            </a:r>
            <a:r>
              <a:rPr lang="en-US" b="1" u="sng" dirty="0" smtClean="0"/>
              <a:t>three times</a:t>
            </a:r>
            <a:r>
              <a:rPr lang="en-US" b="1" dirty="0" smtClean="0"/>
              <a:t> that of </a:t>
            </a:r>
            <a:r>
              <a:rPr lang="en-US" b="1" u="sng" dirty="0" smtClean="0"/>
              <a:t>all other industry combined</a:t>
            </a:r>
            <a:r>
              <a:rPr lang="en-US" b="1" dirty="0" smtClean="0"/>
              <a:t>.  This is not just about beef:  it is chicken, pork dairy, eggs, too</a:t>
            </a:r>
            <a:r>
              <a:rPr lang="en-US" sz="1700" b="1" dirty="0" smtClean="0"/>
              <a:t>.  </a:t>
            </a:r>
            <a:r>
              <a:rPr lang="en-US" sz="1700" dirty="0" smtClean="0"/>
              <a:t>(George Borgstrom, </a:t>
            </a:r>
            <a:r>
              <a:rPr lang="en-US" sz="1700" i="1" dirty="0" smtClean="0"/>
              <a:t>The Food and People Dilemma</a:t>
            </a:r>
            <a:r>
              <a:rPr lang="en-US" sz="1700" dirty="0" smtClean="0"/>
              <a:t>, Duxbury Press, p. 103.  Reprinted in </a:t>
            </a:r>
            <a:r>
              <a:rPr lang="en-US" sz="1700" i="1" dirty="0" smtClean="0"/>
              <a:t>Small Planet</a:t>
            </a:r>
            <a:r>
              <a:rPr lang="en-US" sz="1700" dirty="0" smtClean="0"/>
              <a:t>, p. 22.)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Fish Farming Any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40% of U.S. fish is factory farmed</a:t>
            </a:r>
          </a:p>
          <a:p>
            <a:r>
              <a:rPr lang="en-US" dirty="0" smtClean="0"/>
              <a:t>Salmon, tuna, and sea bass are carnivores</a:t>
            </a:r>
          </a:p>
          <a:p>
            <a:r>
              <a:rPr lang="en-US" dirty="0" smtClean="0"/>
              <a:t>It takes 3 to 5 lbs of wild caught fish captured by fishing boats as feed to make 1 lb of fish that humans eat</a:t>
            </a:r>
          </a:p>
          <a:p>
            <a:r>
              <a:rPr lang="en-US" dirty="0" smtClean="0"/>
              <a:t>5 million people live in Scotland</a:t>
            </a:r>
          </a:p>
          <a:p>
            <a:r>
              <a:rPr lang="en-US" dirty="0" smtClean="0"/>
              <a:t>Scottish fish factory farms produce the manure equivalent of 9 million people</a:t>
            </a:r>
          </a:p>
          <a:p>
            <a:r>
              <a:rPr lang="en-US" dirty="0" smtClean="0"/>
              <a:t>This manure is released untreated into the ocean </a:t>
            </a:r>
          </a:p>
          <a:p>
            <a:pPr>
              <a:buNone/>
            </a:pPr>
            <a:r>
              <a:rPr lang="en-US" sz="1400" dirty="0" smtClean="0"/>
              <a:t>	[“Sea Cage Farming: An Evaluation of Environmental and Public Health Aspects,”  by Don Staniford, presented to European Parliament’s Committee on Fisheries, October 1, 2002]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200" b="1" dirty="0" smtClean="0"/>
              <a:t>“Over 51% of all worldwide annual green house gas emissions are due to the raising of livestock (cattle, pigs, chickens).”          </a:t>
            </a:r>
            <a:r>
              <a:rPr lang="en-US" sz="2100" dirty="0" smtClean="0"/>
              <a:t>(Robert Goodland and Jeff Anhang, “Livestock and Climate Change,”  </a:t>
            </a:r>
            <a:r>
              <a:rPr lang="en-US" sz="2100" i="1" dirty="0" smtClean="0"/>
              <a:t>World Watch</a:t>
            </a:r>
            <a:r>
              <a:rPr lang="en-US" sz="2100" dirty="0" smtClean="0"/>
              <a:t>, November/December, 2009, pp. 10-19.)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“The cattle population of the Earth weighs more than the entire human population. In 1992, there were 1.28 billion cattle on the Earth, taking up nearly 24% off the land mass of the planet.”      </a:t>
            </a:r>
            <a:r>
              <a:rPr lang="en-US" dirty="0" smtClean="0"/>
              <a:t>(</a:t>
            </a:r>
            <a:r>
              <a:rPr lang="en-US" sz="2100" dirty="0" smtClean="0"/>
              <a:t>Jeremy Rifken, </a:t>
            </a:r>
            <a:r>
              <a:rPr lang="en-US" sz="2100" i="1" dirty="0" smtClean="0"/>
              <a:t>Beyond Beef</a:t>
            </a:r>
            <a:r>
              <a:rPr lang="en-US" sz="2100" dirty="0" smtClean="0"/>
              <a:t>, Dutton, 1992, p. 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Main Greenhouse Gases:  Relative Power to Produce Greenhouse Effect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World-Wide Produce…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smtClean="0">
                <a:solidFill>
                  <a:srgbClr val="C00000"/>
                </a:solidFill>
              </a:rPr>
              <a:t>150 </a:t>
            </a:r>
            <a:r>
              <a:rPr lang="en-US" sz="7200" i="1" dirty="0" smtClean="0">
                <a:solidFill>
                  <a:srgbClr val="C00000"/>
                </a:solidFill>
              </a:rPr>
              <a:t>billion</a:t>
            </a:r>
            <a:r>
              <a:rPr lang="en-US" sz="7200" dirty="0" smtClean="0">
                <a:solidFill>
                  <a:srgbClr val="C00000"/>
                </a:solidFill>
              </a:rPr>
              <a:t> gallons of methane </a:t>
            </a:r>
            <a:r>
              <a:rPr lang="en-US" sz="7200" i="1" dirty="0" smtClean="0">
                <a:solidFill>
                  <a:srgbClr val="C00000"/>
                </a:solidFill>
              </a:rPr>
              <a:t>every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en-US" sz="7200" i="1" dirty="0" smtClean="0">
                <a:solidFill>
                  <a:srgbClr val="C00000"/>
                </a:solidFill>
              </a:rPr>
              <a:t>day!</a:t>
            </a:r>
          </a:p>
          <a:p>
            <a:pPr>
              <a:buNone/>
            </a:pPr>
            <a:endParaRPr lang="en-US" sz="16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Source:  Thornton, Phillip, Mario Herrero, and Polly Erickson, “Livestock and Climate Change,”  </a:t>
            </a:r>
            <a:r>
              <a:rPr lang="en-US" sz="1600" i="1" dirty="0" smtClean="0"/>
              <a:t>Livestock Xchange</a:t>
            </a:r>
            <a:r>
              <a:rPr lang="en-US" sz="1600" dirty="0" smtClean="0"/>
              <a:t>, International Livestock Research Institute (ILRI) website, 2011.  Accessed March, 2015 https://cgspace.cgiar.org/bitstream/handle/10568/1060/IssueBrief3.pdf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of Topsoil…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700" b="1" dirty="0" smtClean="0"/>
          </a:p>
          <a:p>
            <a:r>
              <a:rPr lang="en-US" sz="9600" b="1" dirty="0" smtClean="0"/>
              <a:t>Two hundred years ago, most of America's croplands had at least 21 inches of topsoil.  Today, most of it is down to around six inches.  </a:t>
            </a:r>
            <a:r>
              <a:rPr lang="en-US" sz="4800" b="1" dirty="0" smtClean="0"/>
              <a:t>(Robin Hur, "Six Inches from Starvation: How and Why America's Topsoil is Disappearing," </a:t>
            </a:r>
            <a:r>
              <a:rPr lang="en-US" sz="4800" b="1" u="sng" dirty="0" smtClean="0"/>
              <a:t>Vegetarian Times</a:t>
            </a:r>
            <a:r>
              <a:rPr lang="en-US" sz="4800" b="1" dirty="0" smtClean="0"/>
              <a:t>, March 1985, pp. 45-47)</a:t>
            </a:r>
            <a:endParaRPr lang="en-US" sz="4800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sz="9600" b="1" dirty="0" smtClean="0"/>
              <a:t>It takes natural processes 500 years to build an inch of topsoil. </a:t>
            </a:r>
            <a:r>
              <a:rPr lang="en-US" sz="7000" b="1" dirty="0" smtClean="0"/>
              <a:t> </a:t>
            </a:r>
            <a:r>
              <a:rPr lang="en-US" b="1" dirty="0" smtClean="0"/>
              <a:t>(</a:t>
            </a:r>
            <a:r>
              <a:rPr lang="en-US" sz="4800" b="1" dirty="0" smtClean="0"/>
              <a:t>Curtis Harnack, "In Plymouth County, Iowa, The Rich Topsoil's Going Fast," </a:t>
            </a:r>
            <a:r>
              <a:rPr lang="en-US" sz="4800" b="1" u="sng" dirty="0" smtClean="0"/>
              <a:t>New York Times</a:t>
            </a:r>
            <a:r>
              <a:rPr lang="en-US" sz="4800" b="1" dirty="0" smtClean="0"/>
              <a:t>, July 11, 1980)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sz="9600" b="1" dirty="0" smtClean="0"/>
              <a:t>Currently, U.S. croplands are losing an inch of topsoil every 16 years  </a:t>
            </a:r>
            <a:r>
              <a:rPr lang="en-US" sz="4800" b="1" dirty="0" smtClean="0"/>
              <a:t>(see Hur, and Pimental et al, "Land Degradation:  Effects on Food and Energy Resources," </a:t>
            </a:r>
            <a:r>
              <a:rPr lang="en-US" sz="4800" b="1" u="sng" dirty="0" smtClean="0"/>
              <a:t>Science</a:t>
            </a:r>
            <a:r>
              <a:rPr lang="en-US" sz="4800" b="1" dirty="0" smtClean="0"/>
              <a:t>, Vol 194, Oct 1976)</a:t>
            </a:r>
            <a:endParaRPr lang="en-US" sz="4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sz="7400" b="1" dirty="0" smtClean="0"/>
              <a:t>The U.S. Soil Conservation Service reports that over 4 million acres of cropland are being lost to erosion in this country every year.  The annual topsoil loss amounts to 7,000,000,000 [7 billion] tons, or 60,000 pounds for each member of the country's population.  </a:t>
            </a:r>
            <a:r>
              <a:rPr lang="en-US" sz="4800" dirty="0" smtClean="0"/>
              <a:t>(Hur)</a:t>
            </a:r>
          </a:p>
          <a:p>
            <a:r>
              <a:rPr lang="en-US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Topsoil…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 smtClean="0"/>
              <a:t>Of this total topsoil loss, 85% is directly associated with livestock raising. </a:t>
            </a:r>
            <a:r>
              <a:rPr lang="en-US" b="1" dirty="0" smtClean="0"/>
              <a:t> </a:t>
            </a:r>
            <a:r>
              <a:rPr lang="en-US" sz="1400" dirty="0" smtClean="0"/>
              <a:t>(Hur, Pimental)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of Forests…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U.S is presently more than 97% </a:t>
            </a:r>
            <a:r>
              <a:rPr lang="en-US" i="1" dirty="0" smtClean="0"/>
              <a:t>deforested</a:t>
            </a:r>
            <a:r>
              <a:rPr lang="en-US" dirty="0" smtClean="0"/>
              <a:t> relative to when Europeans first arrived</a:t>
            </a:r>
          </a:p>
          <a:p>
            <a:r>
              <a:rPr lang="en-US" dirty="0" smtClean="0"/>
              <a:t>Since 1967, the rate of deforestation has </a:t>
            </a:r>
            <a:r>
              <a:rPr lang="en-US" i="1" dirty="0" smtClean="0"/>
              <a:t>continued</a:t>
            </a:r>
            <a:r>
              <a:rPr lang="en-US" dirty="0" smtClean="0"/>
              <a:t> at the rate of one acre every 5 seconds </a:t>
            </a:r>
            <a:r>
              <a:rPr lang="en-US" sz="1400" dirty="0" smtClean="0"/>
              <a:t>(John Robbins</a:t>
            </a:r>
            <a:r>
              <a:rPr lang="en-US" sz="1400" i="1" dirty="0" smtClean="0"/>
              <a:t>, Diet for a New America</a:t>
            </a:r>
            <a:r>
              <a:rPr lang="en-US" sz="1400" dirty="0" smtClean="0"/>
              <a:t>, Stillpoint Publishing, 1987, p. 361)</a:t>
            </a:r>
          </a:p>
          <a:p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i="1" dirty="0" smtClean="0"/>
              <a:t>responsible</a:t>
            </a:r>
            <a:r>
              <a:rPr lang="en-US" dirty="0" smtClean="0"/>
              <a:t> for the continuing deforestation???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For </a:t>
            </a:r>
            <a:r>
              <a:rPr lang="en-US" sz="3600" b="1" u="sng" dirty="0" smtClean="0"/>
              <a:t>each acre</a:t>
            </a:r>
            <a:r>
              <a:rPr lang="en-US" sz="3600" b="1" dirty="0" smtClean="0"/>
              <a:t> of American forest that is cleared to make room for parking lots, roads, houses, shopping centers, and so on… </a:t>
            </a:r>
          </a:p>
          <a:p>
            <a:r>
              <a:rPr lang="en-US" sz="3600" b="1" u="sng" dirty="0" smtClean="0"/>
              <a:t>Seven acres</a:t>
            </a:r>
            <a:r>
              <a:rPr lang="en-US" sz="3600" b="1" dirty="0" smtClean="0"/>
              <a:t> of forest are converted into land for grazing livestock and/or growing livestock feed.  </a:t>
            </a:r>
            <a:r>
              <a:rPr lang="en-US" sz="1200" dirty="0" smtClean="0"/>
              <a:t>(Robin Hur and David Fields, "Are High-Fat Diets Killing our Forests?“ Vegetarian Times, February 1984)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Voluntary Simplicity Is Choosing to Lower My Personal Consumption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told we live in a “consumer society,” seeking our fulfillment in acquiring things</a:t>
            </a:r>
          </a:p>
          <a:p>
            <a:r>
              <a:rPr lang="en-US" dirty="0" smtClean="0"/>
              <a:t>Consumption is about the amount of material and energy I consume or use up to support  the way I am choosing to live.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think of consuming as buying or getting stuff</a:t>
            </a:r>
          </a:p>
          <a:p>
            <a:r>
              <a:rPr lang="en-US" dirty="0" smtClean="0"/>
              <a:t>The more of this we do, the more material and energy we use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919816"/>
          </a:xfrm>
        </p:spPr>
        <p:txBody>
          <a:bodyPr/>
          <a:lstStyle/>
          <a:p>
            <a:r>
              <a:rPr lang="en-US" dirty="0" smtClean="0"/>
              <a:t>Is Grass-fed beef better for the environment…??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6000" dirty="0" smtClean="0"/>
              <a:t>Let’s investigate…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Grass-fed cattle live longer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Grain-fed factory-farmed cattle reach slaughter weight at 15 months and…</a:t>
            </a:r>
          </a:p>
          <a:p>
            <a:r>
              <a:rPr lang="en-US" dirty="0" smtClean="0"/>
              <a:t>Grass-fed cattle reach slaughter weight at 23 months so…</a:t>
            </a:r>
          </a:p>
          <a:p>
            <a:r>
              <a:rPr lang="en-US" dirty="0" smtClean="0"/>
              <a:t>Grass-fed cattle live 50% longer and continue to produce nitrous oxide, methane, and C02 for all of that additional time.</a:t>
            </a:r>
          </a:p>
          <a:p>
            <a:r>
              <a:rPr lang="en-US" sz="1600" dirty="0" smtClean="0"/>
              <a:t>Source:  </a:t>
            </a:r>
            <a:r>
              <a:rPr lang="en-US" sz="1600" i="1" dirty="0" smtClean="0"/>
              <a:t>The Sustainability Secret:  Re-thinking Our Diet to Transform the World</a:t>
            </a:r>
            <a:r>
              <a:rPr lang="en-US" sz="1600" dirty="0" smtClean="0"/>
              <a:t>, by Kip Anderson and Keegan Kuhn, 2014, p. 44.  These figures are for grass-fed animals without growth enhancing technology (drugs).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 of their </a:t>
            </a:r>
            <a:r>
              <a:rPr lang="en-US" i="1" dirty="0" smtClean="0"/>
              <a:t>diet</a:t>
            </a:r>
            <a:r>
              <a:rPr lang="en-US" dirty="0" smtClean="0"/>
              <a:t>, grass-fed cattle produce…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60% to 400% </a:t>
            </a:r>
            <a:r>
              <a:rPr lang="en-US" sz="4800" i="1" dirty="0" smtClean="0"/>
              <a:t>more methane</a:t>
            </a:r>
            <a:r>
              <a:rPr lang="en-US" sz="4800" dirty="0" smtClean="0"/>
              <a:t> per day than grain-fed cattle raised on factory farms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Source:  Jeff Anhang, environmental specialist with World Bank’s Environment and Social   Development   Department    http://www.brilliantplanet.org/environmental-articles.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grass-fed cattle are </a:t>
            </a:r>
            <a:r>
              <a:rPr lang="en-US" i="1" dirty="0" smtClean="0"/>
              <a:t>leaner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It would take 50.2 million </a:t>
            </a:r>
            <a:r>
              <a:rPr lang="en-US" sz="3600" i="1" dirty="0" smtClean="0"/>
              <a:t>additional cattle </a:t>
            </a:r>
            <a:r>
              <a:rPr lang="en-US" sz="3600" dirty="0" smtClean="0"/>
              <a:t>to provide the </a:t>
            </a:r>
            <a:r>
              <a:rPr lang="en-US" sz="3600" i="1" dirty="0" smtClean="0"/>
              <a:t>same</a:t>
            </a:r>
            <a:r>
              <a:rPr lang="en-US" sz="3600" dirty="0" smtClean="0"/>
              <a:t> amount of beef as is currently being provided by grain-fed cattle:  26 billion pounds per year in the U.S.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600" dirty="0" smtClean="0"/>
              <a:t>Source:  Dr. Jude Capper, adjunct professor of dairy sciences at Washington State University, “The Environmental Impact of Grain-fed vs. Grass-fed Beef,”  April 27,  2012.  www.academia.edu/1720592/The_Environmental_Impact _of_Grass-fed_vs._Grain-fed_Beef.          Cited on p. 43of </a:t>
            </a:r>
            <a:r>
              <a:rPr lang="en-US" sz="1600" i="1" dirty="0" smtClean="0"/>
              <a:t>The Sustainability Secret </a:t>
            </a:r>
            <a:r>
              <a:rPr lang="en-US" sz="1600" dirty="0" smtClean="0"/>
              <a:t>by Kip Anderson and Keegan Kuhn. These figures are for grass-fed animals without growth enhancing technology (drugs).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Could </a:t>
            </a:r>
            <a:r>
              <a:rPr lang="en-US" i="1" dirty="0" smtClean="0"/>
              <a:t>all</a:t>
            </a:r>
            <a:r>
              <a:rPr lang="en-US" dirty="0" smtClean="0"/>
              <a:t> meat be produced from grass-fed cattle…???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takes about 11.7 acres to produce the 209 lbs of meat eaten by the average American each year.  U.S. population = 314 million, so…</a:t>
            </a:r>
          </a:p>
          <a:p>
            <a:r>
              <a:rPr lang="en-US" dirty="0" smtClean="0"/>
              <a:t>It would take 3.7 billion acres to provide this amount of meat from grass-fed cattle…</a:t>
            </a:r>
          </a:p>
          <a:p>
            <a:r>
              <a:rPr lang="en-US" dirty="0" smtClean="0"/>
              <a:t>But… there are only 1.9 billion acres in the lower 48 states and…</a:t>
            </a:r>
          </a:p>
          <a:p>
            <a:r>
              <a:rPr lang="en-US" sz="1600" dirty="0" smtClean="0"/>
              <a:t>Source:  </a:t>
            </a:r>
            <a:r>
              <a:rPr lang="en-US" sz="1600" i="1" dirty="0" smtClean="0"/>
              <a:t>The Sustainability Secret:  Re-thinking Our Diet to Transform the World</a:t>
            </a:r>
            <a:r>
              <a:rPr lang="en-US" sz="1600" dirty="0" smtClean="0"/>
              <a:t>, by Kip Anderson and Keegan Kuhn, 2014, pp. 42-43.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Could </a:t>
            </a:r>
            <a:r>
              <a:rPr lang="en-US" i="1" dirty="0" smtClean="0"/>
              <a:t>all</a:t>
            </a:r>
            <a:r>
              <a:rPr lang="en-US" dirty="0" smtClean="0"/>
              <a:t> meat be produced from grass-fed cattle (continued)…???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300" i="1" dirty="0" smtClean="0"/>
              <a:t>Half </a:t>
            </a:r>
            <a:r>
              <a:rPr lang="en-US" sz="4300" dirty="0" smtClean="0"/>
              <a:t>of the land in the U.S. is </a:t>
            </a:r>
            <a:r>
              <a:rPr lang="en-US" sz="4300" i="1" dirty="0" smtClean="0"/>
              <a:t>already being used</a:t>
            </a:r>
            <a:r>
              <a:rPr lang="en-US" sz="4300" dirty="0" smtClean="0"/>
              <a:t> for animal agriculture and…</a:t>
            </a:r>
          </a:p>
          <a:p>
            <a:r>
              <a:rPr lang="en-US" sz="4300" dirty="0" smtClean="0"/>
              <a:t>Much of the remaining land is not usable for this purpose:  cities, mountain tops, deserts…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Source:  </a:t>
            </a:r>
            <a:r>
              <a:rPr lang="en-US" sz="1600" i="1" dirty="0" smtClean="0"/>
              <a:t>The Sustainability Secret:  Re-thinking Our Diet to Transform the World</a:t>
            </a:r>
            <a:r>
              <a:rPr lang="en-US" sz="1600" dirty="0" smtClean="0"/>
              <a:t>, by Kip Anderson and Keegan Kuhn, 2014, pp. 42-43.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Impacts</a:t>
            </a:r>
            <a:br>
              <a:rPr lang="en-US" dirty="0" smtClean="0"/>
            </a:br>
            <a:r>
              <a:rPr lang="en-US" sz="1400" dirty="0" smtClean="0"/>
              <a:t>Source:  </a:t>
            </a:r>
            <a:r>
              <a:rPr lang="en-US" sz="1400" i="1" dirty="0" smtClean="0"/>
              <a:t>The Sustainability Secret</a:t>
            </a:r>
            <a:r>
              <a:rPr lang="en-US" sz="1400" dirty="0" smtClean="0"/>
              <a:t>, pages 161-162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Omnivore Diet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342900" y="2900363"/>
          <a:ext cx="3030538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100% Plant Diet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3484565" y="2900363"/>
          <a:ext cx="3030537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353" y="1016002"/>
            <a:ext cx="5829300" cy="1960033"/>
          </a:xfrm>
        </p:spPr>
        <p:txBody>
          <a:bodyPr/>
          <a:lstStyle/>
          <a:p>
            <a:r>
              <a:rPr lang="en-US" dirty="0" smtClean="0"/>
              <a:t>1991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9" t="14348" r="6811" b="27018"/>
          <a:stretch/>
        </p:blipFill>
        <p:spPr>
          <a:xfrm rot="60000">
            <a:off x="130419" y="4103017"/>
            <a:ext cx="6605659" cy="43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5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0019.jpg"/>
          <p:cNvPicPr>
            <a:picLocks noChangeAspect="1"/>
          </p:cNvPicPr>
          <p:nvPr/>
        </p:nvPicPr>
        <p:blipFill>
          <a:blip r:embed="rId2">
            <a:lum bright="-18000" contrast="44000"/>
          </a:blip>
          <a:stretch>
            <a:fillRect/>
          </a:stretch>
        </p:blipFill>
        <p:spPr>
          <a:xfrm>
            <a:off x="-762000" y="4"/>
            <a:ext cx="7924800" cy="1028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0020.jpg"/>
          <p:cNvPicPr>
            <a:picLocks noChangeAspect="1"/>
          </p:cNvPicPr>
          <p:nvPr/>
        </p:nvPicPr>
        <p:blipFill>
          <a:blip r:embed="rId2">
            <a:lum contrast="29000"/>
          </a:blip>
          <a:stretch>
            <a:fillRect/>
          </a:stretch>
        </p:blipFill>
        <p:spPr>
          <a:xfrm rot="60000">
            <a:off x="2" y="120031"/>
            <a:ext cx="6950449" cy="902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Reasons For Choosing to Consume 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Lowering our environmental destructive impact</a:t>
            </a:r>
          </a:p>
          <a:p>
            <a:r>
              <a:rPr lang="en-US" dirty="0" smtClean="0"/>
              <a:t>Make it possible for others to have decent lives:  in less developed countries, for future generations, and for all species</a:t>
            </a:r>
          </a:p>
          <a:p>
            <a:r>
              <a:rPr lang="en-US" dirty="0" smtClean="0"/>
              <a:t>Reducing the likelihood of war through reducing </a:t>
            </a:r>
            <a:r>
              <a:rPr lang="en-US" i="1" dirty="0" smtClean="0"/>
              <a:t>scarcity</a:t>
            </a:r>
          </a:p>
          <a:p>
            <a:r>
              <a:rPr lang="en-US" dirty="0" smtClean="0"/>
              <a:t>Reducing the need for paid employment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MyPlate:  Current U.S. Government Food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Dietary Guidelines vs Federal Food Subsidies</a:t>
            </a:r>
            <a:br>
              <a:rPr lang="en-US" dirty="0" smtClean="0"/>
            </a:br>
            <a:r>
              <a:rPr lang="en-US" sz="1600" dirty="0" smtClean="0"/>
              <a:t>(Physicians Committee for Responsible Medicine, 2007)</a:t>
            </a:r>
            <a:endParaRPr lang="en-US" sz="1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42900" y="2133600"/>
          <a:ext cx="302895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505200" y="2133600"/>
          <a:ext cx="302895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Bioregional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“Bioregional” means getting the things needed to sustain your life in the region where you live.</a:t>
            </a:r>
          </a:p>
          <a:p>
            <a:r>
              <a:rPr lang="en-US" dirty="0" smtClean="0"/>
              <a:t>In the U.S. the average food item on someone’s plate has travelled 2,000 miles to get there.</a:t>
            </a:r>
          </a:p>
          <a:p>
            <a:r>
              <a:rPr lang="en-US" dirty="0" smtClean="0"/>
              <a:t>Food that has travelled thousands of miles to get here contains large quantities of “embodied energy” and “embodied pollution” (including greenhouse gases).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Know It’s Local?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label for a point of origin.</a:t>
            </a:r>
          </a:p>
          <a:p>
            <a:r>
              <a:rPr lang="en-US" dirty="0" smtClean="0"/>
              <a:t>Educate yourself about what is grown in your area</a:t>
            </a:r>
          </a:p>
          <a:p>
            <a:r>
              <a:rPr lang="en-US" dirty="0" smtClean="0"/>
              <a:t>Be aware of growing seasons because…</a:t>
            </a:r>
          </a:p>
          <a:p>
            <a:r>
              <a:rPr lang="en-US" dirty="0" smtClean="0"/>
              <a:t>Even if cantaloupe ARE grown locally, this does not mean that the particular cantaloupe that you bought was grown locally.</a:t>
            </a:r>
          </a:p>
          <a:p>
            <a:r>
              <a:rPr lang="en-US" dirty="0" smtClean="0"/>
              <a:t>Know your farmer!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whole food is there in its whole and natural form such as… </a:t>
            </a:r>
          </a:p>
          <a:p>
            <a:r>
              <a:rPr lang="en-US" dirty="0" smtClean="0"/>
              <a:t>An apple, a potato, corn kernels, nuts, beans, vegetables</a:t>
            </a:r>
          </a:p>
          <a:p>
            <a:r>
              <a:rPr lang="en-US" dirty="0" smtClean="0"/>
              <a:t> If you ate a whole donut, you did not eat a whole food!</a:t>
            </a:r>
          </a:p>
          <a:p>
            <a:r>
              <a:rPr lang="en-US" dirty="0" smtClean="0"/>
              <a:t>Foods that are not in their whole form come with varying degrees of processing and “refinement.”</a:t>
            </a:r>
          </a:p>
          <a:p>
            <a:r>
              <a:rPr lang="en-US" dirty="0" smtClean="0"/>
              <a:t>Let’s look at some examples…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bins; bring your own container and weigh it first </a:t>
            </a:r>
          </a:p>
          <a:p>
            <a:r>
              <a:rPr lang="en-US" dirty="0" smtClean="0"/>
              <a:t>Bulk bags (Ask!)</a:t>
            </a:r>
          </a:p>
          <a:p>
            <a:r>
              <a:rPr lang="en-US" dirty="0" smtClean="0"/>
              <a:t>Farmer’s markets</a:t>
            </a:r>
          </a:p>
          <a:p>
            <a:r>
              <a:rPr lang="en-US" dirty="0" smtClean="0"/>
              <a:t>Grow your own</a:t>
            </a:r>
          </a:p>
          <a:p>
            <a:r>
              <a:rPr lang="en-US" dirty="0" smtClean="0"/>
              <a:t>CSA’s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All of these measures can also reduce your dollar cost and result in better quality food.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Organic?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food uses fewer fossil fuels to produce</a:t>
            </a:r>
          </a:p>
          <a:p>
            <a:r>
              <a:rPr lang="en-US" dirty="0" smtClean="0"/>
              <a:t>Organic food puts less poison on your food and in the environment (chemicals do not stay put)</a:t>
            </a:r>
          </a:p>
          <a:p>
            <a:r>
              <a:rPr lang="en-US" dirty="0" smtClean="0"/>
              <a:t>Pesticides have a long half life (remember DDT?)</a:t>
            </a:r>
          </a:p>
          <a:p>
            <a:r>
              <a:rPr lang="en-US" dirty="0" smtClean="0"/>
              <a:t>Your dollars will support one form of agriculture or another:  who do you want to help keep going?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Know Its Organic?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it yourself!</a:t>
            </a:r>
          </a:p>
          <a:p>
            <a:r>
              <a:rPr lang="en-US" dirty="0" smtClean="0"/>
              <a:t>Get to know your farmer.</a:t>
            </a:r>
          </a:p>
          <a:p>
            <a:r>
              <a:rPr lang="en-US" dirty="0" smtClean="0"/>
              <a:t>Learn to read supermarket labels:</a:t>
            </a:r>
          </a:p>
          <a:p>
            <a:pPr lvl="1"/>
            <a:r>
              <a:rPr lang="en-US" dirty="0" smtClean="0"/>
              <a:t>A  4 digit number means it’s NOT an organic product:  4011 is a code for a nonorganic banana.</a:t>
            </a:r>
          </a:p>
          <a:p>
            <a:pPr lvl="1"/>
            <a:r>
              <a:rPr lang="en-US" dirty="0" smtClean="0"/>
              <a:t>A  5 digit number that begins with a 9  is an organic a product:  94011 is a code for an ORGANIC banana</a:t>
            </a:r>
          </a:p>
          <a:p>
            <a:pPr lvl="1"/>
            <a:r>
              <a:rPr lang="en-US" dirty="0" smtClean="0"/>
              <a:t>Some foods that are not organic are given almost no pesticides.  You can find a list of these foods on-line.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Toward Voluntary Simplicity:  Some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rethinking of money</a:t>
            </a:r>
          </a:p>
          <a:p>
            <a:r>
              <a:rPr lang="en-US" dirty="0" smtClean="0"/>
              <a:t>REAL hourly wage</a:t>
            </a:r>
          </a:p>
          <a:p>
            <a:r>
              <a:rPr lang="en-US" dirty="0" smtClean="0"/>
              <a:t>REAL cost of a purchase</a:t>
            </a:r>
          </a:p>
          <a:p>
            <a:r>
              <a:rPr lang="en-US" dirty="0" smtClean="0"/>
              <a:t>A rethinking of what economic security means</a:t>
            </a:r>
          </a:p>
          <a:p>
            <a:r>
              <a:rPr lang="en-US" dirty="0" smtClean="0"/>
              <a:t>The true nature of unhappiness:  the wisdom of Epictetus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money, anyway…?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is something that you trade the hours of your life for…</a:t>
            </a:r>
          </a:p>
          <a:p>
            <a:r>
              <a:rPr lang="en-US" dirty="0" smtClean="0"/>
              <a:t>You are actually </a:t>
            </a:r>
            <a:r>
              <a:rPr lang="en-US" i="1" dirty="0" smtClean="0"/>
              <a:t>selling pieces of your life</a:t>
            </a:r>
            <a:r>
              <a:rPr lang="en-US" dirty="0" smtClean="0"/>
              <a:t> to your employer in exchange for money</a:t>
            </a:r>
          </a:p>
          <a:p>
            <a:r>
              <a:rPr lang="en-US" dirty="0" smtClean="0"/>
              <a:t>How much are you really selling your life for…???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133607"/>
          <a:ext cx="6172200" cy="603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i="1" dirty="0" smtClean="0"/>
              <a:t>apparent</a:t>
            </a:r>
            <a:r>
              <a:rPr lang="en-US" dirty="0" smtClean="0"/>
              <a:t> hourly wage…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work 40 hours a week and your earn $400, then it would </a:t>
            </a:r>
            <a:r>
              <a:rPr lang="en-US" i="1" dirty="0" smtClean="0"/>
              <a:t>appear</a:t>
            </a:r>
            <a:r>
              <a:rPr lang="en-US" dirty="0" smtClean="0"/>
              <a:t> that you are selling your life at the rate of $10 per hour…</a:t>
            </a:r>
          </a:p>
          <a:p>
            <a:r>
              <a:rPr lang="en-US" dirty="0" smtClean="0"/>
              <a:t>But are you </a:t>
            </a:r>
            <a:r>
              <a:rPr lang="en-US" i="1" dirty="0" smtClean="0"/>
              <a:t>really</a:t>
            </a:r>
            <a:r>
              <a:rPr lang="en-US" dirty="0" smtClean="0"/>
              <a:t>…? </a:t>
            </a:r>
          </a:p>
          <a:p>
            <a:r>
              <a:rPr lang="en-US" dirty="0" smtClean="0"/>
              <a:t>Your REAL hourly wage is likely to be quite </a:t>
            </a:r>
            <a:r>
              <a:rPr lang="en-US" i="1" dirty="0" smtClean="0"/>
              <a:t>different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calculate your REAL hourly wage you must…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Adjust your hours </a:t>
            </a:r>
            <a:r>
              <a:rPr lang="en-US" dirty="0" smtClean="0"/>
              <a:t>by adding hours for…</a:t>
            </a:r>
          </a:p>
          <a:p>
            <a:r>
              <a:rPr lang="en-US" dirty="0" smtClean="0"/>
              <a:t>Commuting time</a:t>
            </a:r>
          </a:p>
          <a:p>
            <a:r>
              <a:rPr lang="en-US" dirty="0" smtClean="0"/>
              <a:t>Decompression</a:t>
            </a:r>
          </a:p>
          <a:p>
            <a:r>
              <a:rPr lang="en-US" dirty="0" smtClean="0"/>
              <a:t>Getting ready time</a:t>
            </a:r>
          </a:p>
          <a:p>
            <a:r>
              <a:rPr lang="en-US" dirty="0" smtClean="0"/>
              <a:t>Working at home, complaining,    losing sleep</a:t>
            </a:r>
          </a:p>
          <a:p>
            <a:r>
              <a:rPr lang="en-US" dirty="0" smtClean="0"/>
              <a:t>Lost time for job related illness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Adjust your income </a:t>
            </a:r>
            <a:r>
              <a:rPr lang="en-US" dirty="0" smtClean="0"/>
              <a:t>by subtracting job expenses…</a:t>
            </a:r>
          </a:p>
          <a:p>
            <a:r>
              <a:rPr lang="en-US" dirty="0" smtClean="0"/>
              <a:t>Commuting costs</a:t>
            </a:r>
          </a:p>
          <a:p>
            <a:r>
              <a:rPr lang="en-US" dirty="0" smtClean="0"/>
              <a:t>Decompression</a:t>
            </a:r>
          </a:p>
          <a:p>
            <a:r>
              <a:rPr lang="en-US" dirty="0" smtClean="0"/>
              <a:t>Special clothing or equipment</a:t>
            </a:r>
          </a:p>
          <a:p>
            <a:r>
              <a:rPr lang="en-US" dirty="0" smtClean="0"/>
              <a:t>Union dues</a:t>
            </a:r>
          </a:p>
          <a:p>
            <a:r>
              <a:rPr lang="en-US" dirty="0" smtClean="0"/>
              <a:t>Added food costs</a:t>
            </a:r>
          </a:p>
          <a:p>
            <a:r>
              <a:rPr lang="en-US" dirty="0" smtClean="0"/>
              <a:t>Child care</a:t>
            </a:r>
          </a:p>
          <a:p>
            <a:r>
              <a:rPr lang="en-US" dirty="0" smtClean="0"/>
              <a:t>Taxes</a:t>
            </a:r>
          </a:p>
          <a:p>
            <a:r>
              <a:rPr lang="en-US" dirty="0" smtClean="0"/>
              <a:t>Job related health expenses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look at an example…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 work 40 hours a week and make $400 but…”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Job costs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Commute: -$20</a:t>
            </a:r>
          </a:p>
          <a:p>
            <a:r>
              <a:rPr lang="en-US" dirty="0" smtClean="0"/>
              <a:t>Decompression:  -$40</a:t>
            </a:r>
          </a:p>
          <a:p>
            <a:r>
              <a:rPr lang="en-US" dirty="0" smtClean="0"/>
              <a:t>Taxes:  -$60</a:t>
            </a:r>
          </a:p>
          <a:p>
            <a:r>
              <a:rPr lang="en-US" dirty="0" smtClean="0"/>
              <a:t>Extra clothing cost:            		-$10</a:t>
            </a:r>
          </a:p>
          <a:p>
            <a:r>
              <a:rPr lang="en-US" dirty="0" smtClean="0"/>
              <a:t>Added food cost: -$15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adjustments:  $400 minus $145 = $255 REAL pay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Extra hours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Commute: +4 hrs</a:t>
            </a:r>
          </a:p>
          <a:p>
            <a:r>
              <a:rPr lang="en-US" dirty="0" smtClean="0"/>
              <a:t>Decompression:  +6 hrs</a:t>
            </a:r>
          </a:p>
          <a:p>
            <a:r>
              <a:rPr lang="en-US" dirty="0" smtClean="0"/>
              <a:t>Getting ready: +2 hrs</a:t>
            </a:r>
          </a:p>
          <a:p>
            <a:r>
              <a:rPr lang="en-US" dirty="0" smtClean="0"/>
              <a:t>Thinking, worrying,    complaining:  +4 hrs</a:t>
            </a:r>
          </a:p>
          <a:p>
            <a:r>
              <a:rPr lang="en-US" dirty="0" smtClean="0"/>
              <a:t>Unpaid lunch: +2.5 hrs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Adjustments:  40 hrs plus 18.5 hrs = 58.5 hrs REAL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“I’m really selling the hours of my life for…”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$4.35 per hour REAL hourly wage</a:t>
            </a:r>
          </a:p>
          <a:p>
            <a:endParaRPr lang="en-US" dirty="0" smtClean="0"/>
          </a:p>
          <a:p>
            <a:r>
              <a:rPr lang="en-US" dirty="0" smtClean="0"/>
              <a:t>And, this means that if I buy a  compact disk for $13 dollars…</a:t>
            </a:r>
          </a:p>
          <a:p>
            <a:endParaRPr lang="en-US" dirty="0" smtClean="0"/>
          </a:p>
          <a:p>
            <a:r>
              <a:rPr lang="en-US" dirty="0" smtClean="0"/>
              <a:t>The REAL cost of the disk is…</a:t>
            </a:r>
          </a:p>
          <a:p>
            <a:endParaRPr lang="en-US" dirty="0" smtClean="0"/>
          </a:p>
          <a:p>
            <a:r>
              <a:rPr lang="en-US" dirty="0" smtClean="0"/>
              <a:t>3 hours of </a:t>
            </a:r>
            <a:r>
              <a:rPr lang="en-US" u="sng" dirty="0" smtClean="0"/>
              <a:t>MY LIFE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hourly wage and REAL cost of a purchase</a:t>
            </a:r>
            <a:br>
              <a:rPr lang="en-US" dirty="0" smtClean="0"/>
            </a:br>
            <a:r>
              <a:rPr lang="en-US" dirty="0" smtClean="0"/>
              <a:t>can be used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Decide whether to work at a particular job or not and to…</a:t>
            </a:r>
          </a:p>
          <a:p>
            <a:endParaRPr lang="en-US" dirty="0" smtClean="0"/>
          </a:p>
          <a:p>
            <a:r>
              <a:rPr lang="en-US" dirty="0" smtClean="0"/>
              <a:t>Decide whether a particular purchase is really worth it to 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Economic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think of economic security as having a high income… But is that really true?</a:t>
            </a:r>
          </a:p>
          <a:p>
            <a:r>
              <a:rPr lang="en-US" dirty="0" smtClean="0"/>
              <a:t>A friend named Mike has his own business making $120,000 a year, and he feels secure.</a:t>
            </a:r>
          </a:p>
          <a:p>
            <a:r>
              <a:rPr lang="en-US" dirty="0" smtClean="0"/>
              <a:t>When his business fails, he goes looking for another job…</a:t>
            </a:r>
          </a:p>
          <a:p>
            <a:r>
              <a:rPr lang="en-US" dirty="0" smtClean="0"/>
              <a:t>And, he has great difficulty in finding an acceptable job.</a:t>
            </a:r>
          </a:p>
          <a:p>
            <a:r>
              <a:rPr lang="en-US" dirty="0" smtClean="0"/>
              <a:t>Why…???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 is having trouble </a:t>
            </a:r>
            <a:r>
              <a:rPr lang="en-US" i="1" dirty="0" smtClean="0"/>
              <a:t>because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a </a:t>
            </a:r>
            <a:r>
              <a:rPr lang="en-US" i="1" dirty="0" smtClean="0"/>
              <a:t>limited</a:t>
            </a:r>
            <a:r>
              <a:rPr lang="en-US" dirty="0" smtClean="0"/>
              <a:t> number of jobs that </a:t>
            </a:r>
            <a:r>
              <a:rPr lang="en-US" i="1" dirty="0" smtClean="0"/>
              <a:t>pay at a level that will take care of him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people would like to make $120,000, so </a:t>
            </a:r>
            <a:r>
              <a:rPr lang="en-US" i="1" dirty="0" smtClean="0"/>
              <a:t>there is a lot of competition</a:t>
            </a:r>
            <a:r>
              <a:rPr lang="en-US" dirty="0" smtClean="0"/>
              <a:t> for the jobs that are available.</a:t>
            </a:r>
          </a:p>
          <a:p>
            <a:r>
              <a:rPr lang="en-US" dirty="0" smtClean="0"/>
              <a:t>What if Mike </a:t>
            </a:r>
            <a:r>
              <a:rPr lang="en-US" i="1" dirty="0" smtClean="0"/>
              <a:t>reduced his need </a:t>
            </a:r>
            <a:r>
              <a:rPr lang="en-US" dirty="0" smtClean="0"/>
              <a:t>for income to $60,000…?</a:t>
            </a:r>
          </a:p>
          <a:p>
            <a:r>
              <a:rPr lang="en-US" dirty="0" smtClean="0"/>
              <a:t>To $30,000…?</a:t>
            </a:r>
          </a:p>
          <a:p>
            <a:r>
              <a:rPr lang="en-US" dirty="0" smtClean="0"/>
              <a:t>To $15,000…?</a:t>
            </a:r>
          </a:p>
          <a:p>
            <a:r>
              <a:rPr lang="en-US" dirty="0" smtClean="0"/>
              <a:t>To only $7,000…????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Reduction in Your Need for Income…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Increases the </a:t>
            </a:r>
            <a:r>
              <a:rPr lang="en-US" i="1" dirty="0" smtClean="0"/>
              <a:t>number of jobs available</a:t>
            </a:r>
            <a:r>
              <a:rPr lang="en-US" dirty="0" smtClean="0"/>
              <a:t> to you and…</a:t>
            </a:r>
          </a:p>
          <a:p>
            <a:r>
              <a:rPr lang="en-US" dirty="0" smtClean="0"/>
              <a:t>Makes it possible for you to </a:t>
            </a:r>
            <a:r>
              <a:rPr lang="en-US" i="1" dirty="0" smtClean="0"/>
              <a:t>choose to work fewer hours </a:t>
            </a:r>
            <a:r>
              <a:rPr lang="en-US" dirty="0" smtClean="0"/>
              <a:t>and…</a:t>
            </a:r>
          </a:p>
          <a:p>
            <a:r>
              <a:rPr lang="en-US" dirty="0" smtClean="0"/>
              <a:t>Makes it possible to </a:t>
            </a:r>
            <a:r>
              <a:rPr lang="en-US" i="1" dirty="0" smtClean="0"/>
              <a:t>choose work that is meaningful</a:t>
            </a:r>
            <a:r>
              <a:rPr lang="en-US" dirty="0" smtClean="0"/>
              <a:t>, allows for personal expression and creativity, and does not conflict with your deepest values and…</a:t>
            </a:r>
          </a:p>
          <a:p>
            <a:r>
              <a:rPr lang="en-US" dirty="0" smtClean="0"/>
              <a:t>Essentially </a:t>
            </a:r>
            <a:r>
              <a:rPr lang="en-US" i="1" dirty="0" smtClean="0"/>
              <a:t>creates vastly greater FREEDOM</a:t>
            </a:r>
            <a:r>
              <a:rPr lang="en-US" dirty="0" smtClean="0"/>
              <a:t> in the world of paid employment.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economic security can be seen 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Having a </a:t>
            </a:r>
            <a:r>
              <a:rPr lang="en-US" i="1" dirty="0" smtClean="0"/>
              <a:t>high income</a:t>
            </a:r>
            <a:r>
              <a:rPr lang="en-US" dirty="0" smtClean="0"/>
              <a:t>.  This is the traditional, mainstream view.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u="sng" dirty="0" smtClean="0"/>
              <a:t>Or</a:t>
            </a:r>
            <a:r>
              <a:rPr lang="en-US" dirty="0" smtClean="0"/>
              <a:t> economic security can be seen as…</a:t>
            </a:r>
          </a:p>
          <a:p>
            <a:endParaRPr lang="en-US" dirty="0" smtClean="0"/>
          </a:p>
          <a:p>
            <a:r>
              <a:rPr lang="en-US" dirty="0" smtClean="0"/>
              <a:t>Having a </a:t>
            </a:r>
            <a:r>
              <a:rPr lang="en-US" i="1" dirty="0" smtClean="0"/>
              <a:t>low need for income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sz="2800" dirty="0" smtClean="0"/>
              <a:t>    This is the deep insight of voluntary simplicity:  If I </a:t>
            </a:r>
            <a:r>
              <a:rPr lang="en-US" sz="2800" i="1" dirty="0" smtClean="0"/>
              <a:t>lose</a:t>
            </a:r>
            <a:r>
              <a:rPr lang="en-US" sz="2800" dirty="0" smtClean="0"/>
              <a:t> my job, I can easily </a:t>
            </a:r>
            <a:r>
              <a:rPr lang="en-US" sz="2800" i="1" dirty="0" smtClean="0"/>
              <a:t>replace</a:t>
            </a:r>
            <a:r>
              <a:rPr lang="en-US" sz="2800" dirty="0" smtClean="0"/>
              <a:t> it with another equally good job.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Won’t I Feel Deprived If I Have Less Income &amp;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mistaken about where unhappiness comes from…</a:t>
            </a:r>
          </a:p>
          <a:p>
            <a:r>
              <a:rPr lang="en-US" dirty="0" smtClean="0"/>
              <a:t>We think unhappiness comes from not having lots of money in the bank, a new car, a bigger house, new clothes, more electronic gear…</a:t>
            </a:r>
          </a:p>
          <a:p>
            <a:r>
              <a:rPr lang="en-US" dirty="0" smtClean="0"/>
              <a:t>And, of course, advertising is continually trying to convince us that what we have now is not good enough, but…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P0009.jpg"/>
          <p:cNvPicPr>
            <a:picLocks noChangeAspect="1"/>
          </p:cNvPicPr>
          <p:nvPr/>
        </p:nvPicPr>
        <p:blipFill>
          <a:blip r:embed="rId2">
            <a:lum bright="-7000" contrast="54000"/>
          </a:blip>
          <a:stretch>
            <a:fillRect/>
          </a:stretch>
        </p:blipFill>
        <p:spPr>
          <a:xfrm>
            <a:off x="0" y="120032"/>
            <a:ext cx="6858000" cy="890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Epictetus’ Radical Insight on Unhappiness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Unhappiness is the GAP between “What I have” and “What I want or expect.”</a:t>
            </a:r>
          </a:p>
          <a:p>
            <a:r>
              <a:rPr lang="en-US" dirty="0" smtClean="0"/>
              <a:t>We can close up this gap by trying to </a:t>
            </a:r>
            <a:r>
              <a:rPr lang="en-US" i="1" dirty="0" smtClean="0"/>
              <a:t>get</a:t>
            </a:r>
            <a:r>
              <a:rPr lang="en-US" dirty="0" smtClean="0"/>
              <a:t> what want but…</a:t>
            </a:r>
          </a:p>
          <a:p>
            <a:r>
              <a:rPr lang="en-US" dirty="0" smtClean="0"/>
              <a:t>We rarely realize that we can </a:t>
            </a:r>
            <a:r>
              <a:rPr lang="en-US" i="1" dirty="0" smtClean="0"/>
              <a:t>also</a:t>
            </a:r>
            <a:r>
              <a:rPr lang="en-US" dirty="0" smtClean="0"/>
              <a:t> close this gap by </a:t>
            </a:r>
            <a:r>
              <a:rPr lang="en-US" i="1" dirty="0" smtClean="0"/>
              <a:t>changing our wants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The more we </a:t>
            </a:r>
            <a:r>
              <a:rPr lang="en-US" i="1" dirty="0" smtClean="0"/>
              <a:t>think</a:t>
            </a:r>
            <a:r>
              <a:rPr lang="en-US" dirty="0" smtClean="0"/>
              <a:t> we have to have, the </a:t>
            </a:r>
            <a:r>
              <a:rPr lang="en-US" i="1" dirty="0" smtClean="0"/>
              <a:t>less likely </a:t>
            </a:r>
            <a:r>
              <a:rPr lang="en-US" dirty="0" smtClean="0"/>
              <a:t>it is that we will experience happiness.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Consumption: 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Don’t subscribe to newspapers and magazines</a:t>
            </a:r>
          </a:p>
          <a:p>
            <a:r>
              <a:rPr lang="en-US" dirty="0" smtClean="0"/>
              <a:t>Drink water (unbottled) </a:t>
            </a:r>
          </a:p>
          <a:p>
            <a:r>
              <a:rPr lang="en-US" dirty="0" smtClean="0"/>
              <a:t>Buy in bulk</a:t>
            </a:r>
          </a:p>
          <a:p>
            <a:r>
              <a:rPr lang="en-US" dirty="0" smtClean="0"/>
              <a:t>Buy 2</a:t>
            </a:r>
            <a:r>
              <a:rPr lang="en-US" baseline="30000" dirty="0" smtClean="0"/>
              <a:t>nd</a:t>
            </a:r>
            <a:r>
              <a:rPr lang="en-US" dirty="0" smtClean="0"/>
              <a:t> hand</a:t>
            </a:r>
          </a:p>
          <a:p>
            <a:r>
              <a:rPr lang="en-US" dirty="0" smtClean="0"/>
              <a:t>Don’t automatically “upgrade” your stuff</a:t>
            </a:r>
          </a:p>
          <a:p>
            <a:r>
              <a:rPr lang="en-US" dirty="0" smtClean="0"/>
              <a:t>Question ritualistic gifts</a:t>
            </a:r>
          </a:p>
          <a:p>
            <a:r>
              <a:rPr lang="en-US" dirty="0" smtClean="0"/>
              <a:t>Downsize your housing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Garden, use CSA’s and farmer’s markets</a:t>
            </a:r>
          </a:p>
          <a:p>
            <a:r>
              <a:rPr lang="en-US" dirty="0" smtClean="0"/>
              <a:t>Use things until they wear out; resist fashion</a:t>
            </a:r>
          </a:p>
          <a:p>
            <a:r>
              <a:rPr lang="en-US" dirty="0" smtClean="0"/>
              <a:t>Don’t shop recreationally</a:t>
            </a:r>
          </a:p>
          <a:p>
            <a:r>
              <a:rPr lang="en-US" dirty="0" smtClean="0"/>
              <a:t>Stop exposing yourself to advertising</a:t>
            </a:r>
          </a:p>
          <a:p>
            <a:r>
              <a:rPr lang="en-US" dirty="0" smtClean="0"/>
              <a:t>Keep an expense log</a:t>
            </a:r>
          </a:p>
          <a:p>
            <a:r>
              <a:rPr lang="en-US" dirty="0" smtClean="0"/>
              <a:t>Eat a plant-based diet</a:t>
            </a:r>
          </a:p>
          <a:p>
            <a:r>
              <a:rPr lang="en-US" dirty="0" smtClean="0"/>
              <a:t>Avoid processed foods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Final Point to Remember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more accurate mental model of our actual situation will </a:t>
            </a:r>
            <a:r>
              <a:rPr lang="en-US" u="sng" dirty="0" smtClean="0"/>
              <a:t>automatically</a:t>
            </a:r>
            <a:r>
              <a:rPr lang="en-US" dirty="0" smtClean="0"/>
              <a:t> cause us to make different and better choices…</a:t>
            </a:r>
          </a:p>
          <a:p>
            <a:r>
              <a:rPr lang="en-US" dirty="0" smtClean="0"/>
              <a:t>If you </a:t>
            </a:r>
            <a:r>
              <a:rPr lang="en-US" u="sng" dirty="0" smtClean="0"/>
              <a:t>see</a:t>
            </a:r>
            <a:r>
              <a:rPr lang="en-US" dirty="0" smtClean="0"/>
              <a:t> the world differently, you will </a:t>
            </a:r>
            <a:r>
              <a:rPr lang="en-US" u="sng" dirty="0" smtClean="0"/>
              <a:t>act</a:t>
            </a:r>
            <a:r>
              <a:rPr lang="en-US" dirty="0" smtClean="0"/>
              <a:t> differently.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495801"/>
            <a:ext cx="4038600" cy="584200"/>
          </a:xfrm>
        </p:spPr>
        <p:txBody>
          <a:bodyPr>
            <a:normAutofit/>
          </a:bodyPr>
          <a:lstStyle/>
          <a:p>
            <a:r>
              <a:rPr lang="en-US" dirty="0" smtClean="0"/>
              <a:t>   Ahimsa Acres Educational Center</a:t>
            </a:r>
            <a:endParaRPr lang="en-US" dirty="0"/>
          </a:p>
        </p:txBody>
      </p:sp>
      <p:pic>
        <p:nvPicPr>
          <p:cNvPr id="4" name="Content Placeholder 3" descr="Lotus on water#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>
          <a:xfrm>
            <a:off x="1447800" y="711209"/>
            <a:ext cx="3962400" cy="3718560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543050" y="5283202"/>
            <a:ext cx="3915966" cy="294640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400" dirty="0" smtClean="0"/>
              <a:t>We May Be Reached at</a:t>
            </a:r>
          </a:p>
          <a:p>
            <a:pPr algn="ctr"/>
            <a:endParaRPr lang="en-US" sz="3400" dirty="0" smtClean="0"/>
          </a:p>
          <a:p>
            <a:pPr algn="ctr"/>
            <a:r>
              <a:rPr lang="en-US" sz="4200" b="1" dirty="0" smtClean="0"/>
              <a:t>Website:  Ahimsaacres.org</a:t>
            </a:r>
          </a:p>
          <a:p>
            <a:pPr algn="ctr"/>
            <a:endParaRPr lang="en-US" sz="4200" b="1" dirty="0" smtClean="0"/>
          </a:p>
          <a:p>
            <a:pPr algn="ctr"/>
            <a:r>
              <a:rPr lang="en-US" sz="4400" b="1" dirty="0" smtClean="0"/>
              <a:t>Emails</a:t>
            </a:r>
            <a:r>
              <a:rPr lang="en-US" sz="4400" dirty="0" smtClean="0"/>
              <a:t>:  </a:t>
            </a:r>
          </a:p>
          <a:p>
            <a:pPr algn="ctr"/>
            <a:r>
              <a:rPr lang="en-US" sz="4900" dirty="0" smtClean="0">
                <a:hlinkClick r:id="rId3"/>
              </a:rPr>
              <a:t>ahimsaacres@gmail.com</a:t>
            </a:r>
            <a:endParaRPr lang="en-US" sz="4900" dirty="0" smtClean="0"/>
          </a:p>
          <a:p>
            <a:pPr algn="ctr"/>
            <a:r>
              <a:rPr lang="en-US" sz="4900" dirty="0" smtClean="0">
                <a:hlinkClick r:id="rId4"/>
              </a:rPr>
              <a:t> lugenbehld@lanecc.edu</a:t>
            </a:r>
            <a:endParaRPr lang="en-US" sz="4900" dirty="0" smtClean="0"/>
          </a:p>
          <a:p>
            <a:pPr algn="ctr"/>
            <a:r>
              <a:rPr lang="en-US" sz="4900" dirty="0" smtClean="0">
                <a:hlinkClick r:id="rId5"/>
              </a:rPr>
              <a:t>aldridgesandy@gmail.com</a:t>
            </a:r>
            <a:r>
              <a:rPr lang="en-US" sz="4900" dirty="0" smtClean="0"/>
              <a:t> </a:t>
            </a:r>
          </a:p>
          <a:p>
            <a:pPr algn="ctr"/>
            <a:endParaRPr lang="en-US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0010.jpg"/>
          <p:cNvPicPr>
            <a:picLocks noChangeAspect="1"/>
          </p:cNvPicPr>
          <p:nvPr/>
        </p:nvPicPr>
        <p:blipFill>
          <a:blip r:embed="rId2">
            <a:lum bright="-33000" contrast="68000"/>
          </a:blip>
          <a:stretch>
            <a:fillRect/>
          </a:stretch>
        </p:blipFill>
        <p:spPr>
          <a:xfrm>
            <a:off x="0" y="120032"/>
            <a:ext cx="6858000" cy="890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Percentage Increase In Size of Earth:  </a:t>
            </a:r>
            <a:r>
              <a:rPr lang="en-US" i="1" dirty="0" smtClean="0"/>
              <a:t>Zero</a:t>
            </a:r>
            <a:endParaRPr lang="en-US" i="1" dirty="0"/>
          </a:p>
        </p:txBody>
      </p:sp>
      <p:pic>
        <p:nvPicPr>
          <p:cNvPr id="3" name="Picture 2" descr="600px-Earth_from_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2857500" cy="3048000"/>
          </a:xfrm>
          <a:prstGeom prst="rect">
            <a:avLst/>
          </a:prstGeom>
        </p:spPr>
      </p:pic>
      <p:pic>
        <p:nvPicPr>
          <p:cNvPr id="4" name="Picture 3" descr="600px-Earth_from_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276600"/>
            <a:ext cx="28575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7010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Earth 1900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701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Earth 2015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3091</Words>
  <Application>Microsoft Office PowerPoint</Application>
  <PresentationFormat>On-screen Show (4:3)</PresentationFormat>
  <Paragraphs>408</Paragraphs>
  <Slides>73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   Ahimsa Acres Educational Center</vt:lpstr>
      <vt:lpstr>About Dale and Sandy…</vt:lpstr>
      <vt:lpstr>Our Focus:  Working On Environmental Issues At The Personal Level</vt:lpstr>
      <vt:lpstr>Voluntary Simplicity Is Choosing to Lower My Personal Consumption</vt:lpstr>
      <vt:lpstr>Our Reasons For Choosing to Consume Less</vt:lpstr>
      <vt:lpstr>World Population</vt:lpstr>
      <vt:lpstr>Slide 7</vt:lpstr>
      <vt:lpstr>Slide 8</vt:lpstr>
      <vt:lpstr>Percentage Increase In Size of Earth:  Zero</vt:lpstr>
      <vt:lpstr>Is It Possible for Everyone on Earth to Consume at the Same Level that U.S. Citizens Do???</vt:lpstr>
      <vt:lpstr>Slide 11</vt:lpstr>
      <vt:lpstr>Number of Earths Required to Provide Resources If Everyone Lived Like People In U.S.</vt:lpstr>
      <vt:lpstr>Recycling and Energy</vt:lpstr>
      <vt:lpstr>Recycling and Waste</vt:lpstr>
      <vt:lpstr>Importance of Personal Food Choices</vt:lpstr>
      <vt:lpstr>Components of Food Choices Impacting the Environment</vt:lpstr>
      <vt:lpstr>Steak vs Spaghetti Lunch: One Half Pound of Food</vt:lpstr>
      <vt:lpstr>Conversion Ratios</vt:lpstr>
      <vt:lpstr>Fate of U.S Food Crops </vt:lpstr>
      <vt:lpstr>Per-Acre Yields of Usable Protein From Different Food Sources (USDA)</vt:lpstr>
      <vt:lpstr>Land Needed to Produce Food for One Person on a Continuing Basis</vt:lpstr>
      <vt:lpstr>Gallons of Water Needed to Produce One Pound of Edible Food</vt:lpstr>
      <vt:lpstr>Got Cow’s Milk…?</vt:lpstr>
      <vt:lpstr>Water Needed Per Day to Produce Food for One Person</vt:lpstr>
      <vt:lpstr>Hydraulic fracturing (fracking) for natural gas  in the U.S. uses a HUGE amount of water…</vt:lpstr>
      <vt:lpstr>So fracking is very bad but animal agriculture…</vt:lpstr>
      <vt:lpstr>Fossil Fuel Needed to Produce Protein</vt:lpstr>
      <vt:lpstr>Water Use in Perspective…</vt:lpstr>
      <vt:lpstr>Or you could…</vt:lpstr>
      <vt:lpstr>Animal Manure</vt:lpstr>
      <vt:lpstr>Manure…</vt:lpstr>
      <vt:lpstr>Is Fish Farming Any Better?</vt:lpstr>
      <vt:lpstr>Climate Change</vt:lpstr>
      <vt:lpstr>3 Main Greenhouse Gases:  Relative Power to Produce Greenhouse Effect </vt:lpstr>
      <vt:lpstr>Cattle World-Wide Produce…</vt:lpstr>
      <vt:lpstr>Destruction of Topsoil…</vt:lpstr>
      <vt:lpstr>Topsoil…</vt:lpstr>
      <vt:lpstr>Destruction of Forests…</vt:lpstr>
      <vt:lpstr>Deforestation…</vt:lpstr>
      <vt:lpstr>Is Grass-fed beef better for the environment…??</vt:lpstr>
      <vt:lpstr>Grass-fed cattle live longer</vt:lpstr>
      <vt:lpstr>Because of their diet, grass-fed cattle produce…</vt:lpstr>
      <vt:lpstr>Because grass-fed cattle are leaner…</vt:lpstr>
      <vt:lpstr>Could all meat be produced from grass-fed cattle…???</vt:lpstr>
      <vt:lpstr>Could all meat be produced from grass-fed cattle (continued)…???</vt:lpstr>
      <vt:lpstr>Environmental Impacts Source:  The Sustainability Secret, pages 161-162</vt:lpstr>
      <vt:lpstr>1991</vt:lpstr>
      <vt:lpstr>Slide 48</vt:lpstr>
      <vt:lpstr>Slide 49</vt:lpstr>
      <vt:lpstr>MyPlate:  Current U.S. Government Food Groups</vt:lpstr>
      <vt:lpstr>Federal Dietary Guidelines vs Federal Food Subsidies (Physicians Committee for Responsible Medicine, 2007)</vt:lpstr>
      <vt:lpstr>Bioregional Food</vt:lpstr>
      <vt:lpstr>How Do I Know It’s Local?</vt:lpstr>
      <vt:lpstr>Whole Foods</vt:lpstr>
      <vt:lpstr>Minimal Packaging</vt:lpstr>
      <vt:lpstr>Why Organic?</vt:lpstr>
      <vt:lpstr>How Do I Know Its Organic?</vt:lpstr>
      <vt:lpstr>Moving Toward Voluntary Simplicity:  Some Tools</vt:lpstr>
      <vt:lpstr>What is money, anyway…?</vt:lpstr>
      <vt:lpstr>Your apparent hourly wage…</vt:lpstr>
      <vt:lpstr>To calculate your REAL hourly wage you must…</vt:lpstr>
      <vt:lpstr>“I work 40 hours a week and make $400 but…”</vt:lpstr>
      <vt:lpstr>“I’m really selling the hours of my life for…”</vt:lpstr>
      <vt:lpstr>REAL hourly wage and REAL cost of a purchase can be used to…</vt:lpstr>
      <vt:lpstr>Rethinking Economic Security</vt:lpstr>
      <vt:lpstr>Mike is having trouble because…</vt:lpstr>
      <vt:lpstr>Each Reduction in Your Need for Income…</vt:lpstr>
      <vt:lpstr>So economic security can be seen as…</vt:lpstr>
      <vt:lpstr>But Won’t I Feel Deprived If I Have Less Income &amp; Stuff?</vt:lpstr>
      <vt:lpstr>Epictetus’ Radical Insight on Unhappiness</vt:lpstr>
      <vt:lpstr>Reducing Consumption:  Implementation</vt:lpstr>
      <vt:lpstr>A Final Point to Remember…</vt:lpstr>
      <vt:lpstr>   Ahimsa Acres Educational Center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 &amp; S Lugenbehl</dc:creator>
  <cp:lastModifiedBy>D &amp; S Lugenbehl</cp:lastModifiedBy>
  <cp:revision>354</cp:revision>
  <dcterms:created xsi:type="dcterms:W3CDTF">2015-09-24T16:26:43Z</dcterms:created>
  <dcterms:modified xsi:type="dcterms:W3CDTF">2017-11-16T23:31:38Z</dcterms:modified>
</cp:coreProperties>
</file>